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56" r:id="rId3"/>
    <p:sldId id="257" r:id="rId4"/>
    <p:sldId id="264" r:id="rId5"/>
    <p:sldId id="261" r:id="rId6"/>
    <p:sldId id="258" r:id="rId7"/>
    <p:sldId id="259" r:id="rId8"/>
    <p:sldId id="275" r:id="rId9"/>
    <p:sldId id="272" r:id="rId10"/>
    <p:sldId id="273" r:id="rId11"/>
    <p:sldId id="274" r:id="rId12"/>
    <p:sldId id="263" r:id="rId13"/>
    <p:sldId id="265" r:id="rId14"/>
    <p:sldId id="271" r:id="rId15"/>
    <p:sldId id="266" r:id="rId16"/>
    <p:sldId id="277" r:id="rId17"/>
    <p:sldId id="278" r:id="rId18"/>
    <p:sldId id="279" r:id="rId19"/>
    <p:sldId id="280" r:id="rId20"/>
    <p:sldId id="281" r:id="rId21"/>
    <p:sldId id="282" r:id="rId22"/>
    <p:sldId id="283" r:id="rId23"/>
    <p:sldId id="284" r:id="rId24"/>
    <p:sldId id="285" r:id="rId25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99FF"/>
    <a:srgbClr val="5B9BD5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7" d="100"/>
          <a:sy n="77" d="100"/>
        </p:scale>
        <p:origin x="558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251A6-98A1-4623-9573-4657724BE9D6}" type="datetimeFigureOut">
              <a:rPr lang="zh-TW" altLang="en-US" smtClean="0"/>
              <a:t>2025/5/20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6AED5-C3FD-4FC2-9E02-A9CA0E6632C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881760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251A6-98A1-4623-9573-4657724BE9D6}" type="datetimeFigureOut">
              <a:rPr lang="zh-TW" altLang="en-US" smtClean="0"/>
              <a:t>2025/5/20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6AED5-C3FD-4FC2-9E02-A9CA0E6632C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385784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251A6-98A1-4623-9573-4657724BE9D6}" type="datetimeFigureOut">
              <a:rPr lang="zh-TW" altLang="en-US" smtClean="0"/>
              <a:t>2025/5/20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6AED5-C3FD-4FC2-9E02-A9CA0E6632C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15370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251A6-98A1-4623-9573-4657724BE9D6}" type="datetimeFigureOut">
              <a:rPr lang="zh-TW" altLang="en-US" smtClean="0"/>
              <a:t>2025/5/20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6AED5-C3FD-4FC2-9E02-A9CA0E6632C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380868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251A6-98A1-4623-9573-4657724BE9D6}" type="datetimeFigureOut">
              <a:rPr lang="zh-TW" altLang="en-US" smtClean="0"/>
              <a:t>2025/5/20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6AED5-C3FD-4FC2-9E02-A9CA0E6632C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917142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251A6-98A1-4623-9573-4657724BE9D6}" type="datetimeFigureOut">
              <a:rPr lang="zh-TW" altLang="en-US" smtClean="0"/>
              <a:t>2025/5/20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6AED5-C3FD-4FC2-9E02-A9CA0E6632C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528639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251A6-98A1-4623-9573-4657724BE9D6}" type="datetimeFigureOut">
              <a:rPr lang="zh-TW" altLang="en-US" smtClean="0"/>
              <a:t>2025/5/20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6AED5-C3FD-4FC2-9E02-A9CA0E6632C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827767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251A6-98A1-4623-9573-4657724BE9D6}" type="datetimeFigureOut">
              <a:rPr lang="zh-TW" altLang="en-US" smtClean="0"/>
              <a:t>2025/5/20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6AED5-C3FD-4FC2-9E02-A9CA0E6632C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440120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251A6-98A1-4623-9573-4657724BE9D6}" type="datetimeFigureOut">
              <a:rPr lang="zh-TW" altLang="en-US" smtClean="0"/>
              <a:t>2025/5/20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6AED5-C3FD-4FC2-9E02-A9CA0E6632C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877649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251A6-98A1-4623-9573-4657724BE9D6}" type="datetimeFigureOut">
              <a:rPr lang="zh-TW" altLang="en-US" smtClean="0"/>
              <a:t>2025/5/20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6AED5-C3FD-4FC2-9E02-A9CA0E6632C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597108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251A6-98A1-4623-9573-4657724BE9D6}" type="datetimeFigureOut">
              <a:rPr lang="zh-TW" altLang="en-US" smtClean="0"/>
              <a:t>2025/5/20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6AED5-C3FD-4FC2-9E02-A9CA0E6632C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430917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251A6-98A1-4623-9573-4657724BE9D6}" type="datetimeFigureOut">
              <a:rPr lang="zh-TW" altLang="en-US" smtClean="0"/>
              <a:t>2025/5/20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76AED5-C3FD-4FC2-9E02-A9CA0E6632C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52495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6.jpg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g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16.jpg"/><Relationship Id="rId4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6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5" Type="http://schemas.openxmlformats.org/officeDocument/2006/relationships/image" Target="../media/image18.jpeg"/><Relationship Id="rId4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2"/>
          <a:srcRect l="13189" t="6620" r="10290" b="13574"/>
          <a:stretch/>
        </p:blipFill>
        <p:spPr>
          <a:xfrm>
            <a:off x="1" y="0"/>
            <a:ext cx="12192000" cy="6857999"/>
          </a:xfrm>
          <a:prstGeom prst="rect">
            <a:avLst/>
          </a:prstGeom>
        </p:spPr>
      </p:pic>
      <p:sp>
        <p:nvSpPr>
          <p:cNvPr id="5" name="Text Box 41"/>
          <p:cNvSpPr txBox="1">
            <a:spLocks noChangeArrowheads="1"/>
          </p:cNvSpPr>
          <p:nvPr/>
        </p:nvSpPr>
        <p:spPr bwMode="auto">
          <a:xfrm>
            <a:off x="1032618" y="8965"/>
            <a:ext cx="10126765" cy="1506503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2700000" scaled="1"/>
            <a:tileRect/>
          </a:gradFill>
          <a:ln w="38100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dist" eaLnBrk="1" hangingPunct="1">
              <a:lnSpc>
                <a:spcPts val="4000"/>
              </a:lnSpc>
              <a:spcBef>
                <a:spcPct val="50000"/>
              </a:spcBef>
              <a:buFontTx/>
              <a:buNone/>
            </a:pPr>
            <a:r>
              <a:rPr lang="zh-TW" altLang="en-US" sz="4800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新北巿私立淡江中學</a:t>
            </a:r>
            <a:endParaRPr lang="en-US" altLang="zh-TW" sz="48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dist" eaLnBrk="1" hangingPunct="1">
              <a:lnSpc>
                <a:spcPts val="4000"/>
              </a:lnSpc>
              <a:spcBef>
                <a:spcPct val="50000"/>
              </a:spcBef>
              <a:buFontTx/>
              <a:buNone/>
            </a:pPr>
            <a:r>
              <a:rPr lang="zh-TW" altLang="en-US" sz="4800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交通安全教育宣導 </a:t>
            </a:r>
            <a:endParaRPr lang="zh-TW" altLang="en-US" sz="48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646380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fld id="{4EF4FB45-54ED-4E01-A23B-CAA1FF20C47C}" type="slidenum">
              <a:rPr lang="en-US" altLang="zh-TW"/>
              <a:pPr/>
              <a:t>10</a:t>
            </a:fld>
            <a:endParaRPr lang="en-US" altLang="zh-TW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l="4792" t="7143" r="1726" b="6031"/>
          <a:stretch/>
        </p:blipFill>
        <p:spPr>
          <a:xfrm>
            <a:off x="0" y="0"/>
            <a:ext cx="12192000" cy="6817420"/>
          </a:xfrm>
          <a:prstGeom prst="rect">
            <a:avLst/>
          </a:prstGeom>
        </p:spPr>
      </p:pic>
      <p:sp>
        <p:nvSpPr>
          <p:cNvPr id="5" name="乘號 4"/>
          <p:cNvSpPr/>
          <p:nvPr/>
        </p:nvSpPr>
        <p:spPr>
          <a:xfrm>
            <a:off x="1956726" y="4016923"/>
            <a:ext cx="920662" cy="934500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乘號 5"/>
          <p:cNvSpPr/>
          <p:nvPr/>
        </p:nvSpPr>
        <p:spPr>
          <a:xfrm>
            <a:off x="7954012" y="4657696"/>
            <a:ext cx="920662" cy="934500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乘號 6"/>
          <p:cNvSpPr/>
          <p:nvPr/>
        </p:nvSpPr>
        <p:spPr>
          <a:xfrm>
            <a:off x="3259052" y="3594360"/>
            <a:ext cx="920662" cy="934500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乘號 7"/>
          <p:cNvSpPr/>
          <p:nvPr/>
        </p:nvSpPr>
        <p:spPr>
          <a:xfrm>
            <a:off x="3972562" y="3232410"/>
            <a:ext cx="920662" cy="934500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乘號 8"/>
          <p:cNvSpPr/>
          <p:nvPr/>
        </p:nvSpPr>
        <p:spPr>
          <a:xfrm>
            <a:off x="6908440" y="3795251"/>
            <a:ext cx="920662" cy="934500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乘號 9"/>
          <p:cNvSpPr/>
          <p:nvPr/>
        </p:nvSpPr>
        <p:spPr>
          <a:xfrm>
            <a:off x="9852085" y="5421850"/>
            <a:ext cx="920662" cy="934500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Text Box 41"/>
          <p:cNvSpPr txBox="1">
            <a:spLocks noChangeArrowheads="1"/>
          </p:cNvSpPr>
          <p:nvPr/>
        </p:nvSpPr>
        <p:spPr bwMode="auto">
          <a:xfrm>
            <a:off x="2408021" y="76860"/>
            <a:ext cx="8142817" cy="646331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dist" eaLnBrk="1" hangingPunct="1">
              <a:spcBef>
                <a:spcPct val="50000"/>
              </a:spcBef>
              <a:buFontTx/>
              <a:buNone/>
            </a:pPr>
            <a:r>
              <a:rPr lang="zh-TW" altLang="en-US" sz="3600" dirty="0" smtClean="0">
                <a:latin typeface="Verdana" panose="020B0604030504040204" pitchFamily="34" charset="0"/>
              </a:rPr>
              <a:t>保持行人道路暢通</a:t>
            </a:r>
            <a:endParaRPr lang="zh-TW" altLang="en-US" sz="3600" b="1" dirty="0">
              <a:solidFill>
                <a:srgbClr val="FF0000"/>
              </a:solidFill>
              <a:latin typeface="Verdana" panose="020B0604030504040204" pitchFamily="34" charset="0"/>
            </a:endParaRPr>
          </a:p>
        </p:txBody>
      </p:sp>
      <p:sp>
        <p:nvSpPr>
          <p:cNvPr id="12" name="乘號 11"/>
          <p:cNvSpPr/>
          <p:nvPr/>
        </p:nvSpPr>
        <p:spPr>
          <a:xfrm>
            <a:off x="455011" y="4484173"/>
            <a:ext cx="920662" cy="934500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04438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fld id="{4EF4FB45-54ED-4E01-A23B-CAA1FF20C47C}" type="slidenum">
              <a:rPr lang="en-US" altLang="zh-TW"/>
              <a:pPr/>
              <a:t>11</a:t>
            </a:fld>
            <a:endParaRPr lang="en-US" altLang="zh-TW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l="9839" t="16401" r="1962" b="22700"/>
          <a:stretch/>
        </p:blipFill>
        <p:spPr>
          <a:xfrm>
            <a:off x="35196" y="813636"/>
            <a:ext cx="12016896" cy="5959585"/>
          </a:xfrm>
          <a:prstGeom prst="rect">
            <a:avLst/>
          </a:prstGeom>
        </p:spPr>
      </p:pic>
      <p:pic>
        <p:nvPicPr>
          <p:cNvPr id="4" name="圖片 3" descr="台中二手中古好車買賣-福旺汽車大賣場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81" t="21541" r="18750" b="21760"/>
          <a:stretch/>
        </p:blipFill>
        <p:spPr>
          <a:xfrm>
            <a:off x="8686944" y="4160159"/>
            <a:ext cx="1789856" cy="1008112"/>
          </a:xfrm>
          <a:prstGeom prst="rect">
            <a:avLst/>
          </a:prstGeom>
        </p:spPr>
      </p:pic>
      <p:pic>
        <p:nvPicPr>
          <p:cNvPr id="5" name="圖片 4" descr="フリー写真画像: トランスポート, 交通, 車, 車, 自動車, 車両, 速度, ドライブ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8" r="14952"/>
          <a:stretch/>
        </p:blipFill>
        <p:spPr>
          <a:xfrm>
            <a:off x="1476777" y="4302518"/>
            <a:ext cx="1214239" cy="916211"/>
          </a:xfrm>
          <a:prstGeom prst="rect">
            <a:avLst/>
          </a:prstGeom>
        </p:spPr>
      </p:pic>
      <p:cxnSp>
        <p:nvCxnSpPr>
          <p:cNvPr id="7" name="直線接點 6"/>
          <p:cNvCxnSpPr/>
          <p:nvPr/>
        </p:nvCxnSpPr>
        <p:spPr>
          <a:xfrm flipH="1">
            <a:off x="10087312" y="4472247"/>
            <a:ext cx="927052" cy="959372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接點 15"/>
          <p:cNvCxnSpPr/>
          <p:nvPr/>
        </p:nvCxnSpPr>
        <p:spPr>
          <a:xfrm flipH="1">
            <a:off x="10265873" y="4480560"/>
            <a:ext cx="839931" cy="1010552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接點 12"/>
          <p:cNvCxnSpPr/>
          <p:nvPr/>
        </p:nvCxnSpPr>
        <p:spPr>
          <a:xfrm flipV="1">
            <a:off x="1234574" y="4989770"/>
            <a:ext cx="1858343" cy="279309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圖片 18" descr="2017 TSR 第一屆亞洲盃電動機車賽事CyberRider | CyberRider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82" t="12355" r="1715" b="699"/>
          <a:stretch/>
        </p:blipFill>
        <p:spPr>
          <a:xfrm>
            <a:off x="2642309" y="4189474"/>
            <a:ext cx="599526" cy="1043457"/>
          </a:xfrm>
          <a:prstGeom prst="rect">
            <a:avLst/>
          </a:prstGeom>
        </p:spPr>
      </p:pic>
      <p:cxnSp>
        <p:nvCxnSpPr>
          <p:cNvPr id="17" name="直線接點 16"/>
          <p:cNvCxnSpPr/>
          <p:nvPr/>
        </p:nvCxnSpPr>
        <p:spPr>
          <a:xfrm>
            <a:off x="8421370" y="4974633"/>
            <a:ext cx="1574502" cy="432048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圖片 30" descr="2017 TSR 第一屆亞洲盃電動機車賽事CyberRider | CyberRider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82" t="12355" r="1715" b="699"/>
          <a:stretch/>
        </p:blipFill>
        <p:spPr>
          <a:xfrm>
            <a:off x="1085656" y="4160159"/>
            <a:ext cx="599526" cy="1043457"/>
          </a:xfrm>
          <a:prstGeom prst="rect">
            <a:avLst/>
          </a:prstGeom>
        </p:spPr>
      </p:pic>
      <p:sp>
        <p:nvSpPr>
          <p:cNvPr id="8" name="乘號 7"/>
          <p:cNvSpPr/>
          <p:nvPr/>
        </p:nvSpPr>
        <p:spPr>
          <a:xfrm>
            <a:off x="888210" y="4497119"/>
            <a:ext cx="920662" cy="934500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乘號 17"/>
          <p:cNvSpPr/>
          <p:nvPr/>
        </p:nvSpPr>
        <p:spPr>
          <a:xfrm>
            <a:off x="4133575" y="3872934"/>
            <a:ext cx="920662" cy="934500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乘號 19"/>
          <p:cNvSpPr/>
          <p:nvPr/>
        </p:nvSpPr>
        <p:spPr>
          <a:xfrm>
            <a:off x="4930067" y="4430629"/>
            <a:ext cx="920662" cy="934500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乘號 20"/>
          <p:cNvSpPr/>
          <p:nvPr/>
        </p:nvSpPr>
        <p:spPr>
          <a:xfrm>
            <a:off x="6348174" y="4340184"/>
            <a:ext cx="920662" cy="934500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乘號 22"/>
          <p:cNvSpPr/>
          <p:nvPr/>
        </p:nvSpPr>
        <p:spPr>
          <a:xfrm>
            <a:off x="8398923" y="3659872"/>
            <a:ext cx="920662" cy="934500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Text Box 41"/>
          <p:cNvSpPr txBox="1">
            <a:spLocks noChangeArrowheads="1"/>
          </p:cNvSpPr>
          <p:nvPr/>
        </p:nvSpPr>
        <p:spPr bwMode="auto">
          <a:xfrm>
            <a:off x="2408021" y="76860"/>
            <a:ext cx="8142817" cy="646331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dist" eaLnBrk="1" hangingPunct="1">
              <a:spcBef>
                <a:spcPct val="50000"/>
              </a:spcBef>
              <a:buFontTx/>
              <a:buNone/>
            </a:pPr>
            <a:r>
              <a:rPr lang="zh-TW" altLang="en-US" sz="3600" dirty="0" smtClean="0">
                <a:latin typeface="Verdana" panose="020B0604030504040204" pitchFamily="34" charset="0"/>
              </a:rPr>
              <a:t>保持行人道路暢通</a:t>
            </a:r>
            <a:endParaRPr lang="zh-TW" altLang="en-US" sz="3600" b="1" dirty="0">
              <a:solidFill>
                <a:srgbClr val="FF0000"/>
              </a:solidFill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0629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fld id="{4EF4FB45-54ED-4E01-A23B-CAA1FF20C47C}" type="slidenum">
              <a:rPr lang="en-US" altLang="zh-TW"/>
              <a:pPr/>
              <a:t>12</a:t>
            </a:fld>
            <a:endParaRPr lang="en-US" altLang="zh-TW"/>
          </a:p>
        </p:txBody>
      </p:sp>
      <p:sp>
        <p:nvSpPr>
          <p:cNvPr id="6150" name="Text Box 41"/>
          <p:cNvSpPr txBox="1">
            <a:spLocks noChangeArrowheads="1"/>
          </p:cNvSpPr>
          <p:nvPr/>
        </p:nvSpPr>
        <p:spPr bwMode="auto">
          <a:xfrm>
            <a:off x="2408021" y="76860"/>
            <a:ext cx="8142817" cy="646331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dist" eaLnBrk="1" hangingPunct="1">
              <a:spcBef>
                <a:spcPct val="50000"/>
              </a:spcBef>
              <a:buFontTx/>
              <a:buNone/>
            </a:pPr>
            <a:r>
              <a:rPr lang="zh-TW" altLang="en-US" sz="3600" dirty="0" smtClean="0">
                <a:latin typeface="Verdana" panose="020B0604030504040204" pitchFamily="34" charset="0"/>
              </a:rPr>
              <a:t>機車安全行駛示意圖</a:t>
            </a:r>
            <a:r>
              <a:rPr lang="en-US" altLang="zh-TW" sz="3600" dirty="0" smtClean="0">
                <a:latin typeface="Verdana" panose="020B0604030504040204" pitchFamily="34" charset="0"/>
              </a:rPr>
              <a:t>-</a:t>
            </a:r>
            <a:r>
              <a:rPr lang="zh-TW" altLang="en-US" sz="3600" b="1" dirty="0" smtClean="0">
                <a:solidFill>
                  <a:srgbClr val="FF0000"/>
                </a:solidFill>
                <a:latin typeface="Verdana" panose="020B0604030504040204" pitchFamily="34" charset="0"/>
              </a:rPr>
              <a:t>新民街轉</a:t>
            </a:r>
            <a:r>
              <a:rPr lang="en-US" altLang="zh-TW" sz="3600" b="1" dirty="0" smtClean="0">
                <a:solidFill>
                  <a:srgbClr val="FF0000"/>
                </a:solidFill>
                <a:latin typeface="Verdana" panose="020B0604030504040204" pitchFamily="34" charset="0"/>
              </a:rPr>
              <a:t>120</a:t>
            </a:r>
            <a:r>
              <a:rPr lang="zh-TW" altLang="en-US" sz="3600" b="1" dirty="0" smtClean="0">
                <a:solidFill>
                  <a:srgbClr val="FF0000"/>
                </a:solidFill>
                <a:latin typeface="Verdana" panose="020B0604030504040204" pitchFamily="34" charset="0"/>
              </a:rPr>
              <a:t>巷</a:t>
            </a:r>
            <a:endParaRPr lang="zh-TW" altLang="en-US" sz="3600" b="1" dirty="0">
              <a:solidFill>
                <a:srgbClr val="FF0000"/>
              </a:solidFill>
              <a:latin typeface="Verdana" panose="020B0604030504040204" pitchFamily="34" charset="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l="9839" t="16401" r="1962" b="22700"/>
          <a:stretch/>
        </p:blipFill>
        <p:spPr>
          <a:xfrm>
            <a:off x="35196" y="813636"/>
            <a:ext cx="12016896" cy="5959585"/>
          </a:xfrm>
          <a:prstGeom prst="rect">
            <a:avLst/>
          </a:prstGeom>
        </p:spPr>
      </p:pic>
      <p:pic>
        <p:nvPicPr>
          <p:cNvPr id="4" name="圖片 3" descr="台中二手中古好車買賣-福旺汽車大賣場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81" t="21541" r="18750" b="21760"/>
          <a:stretch/>
        </p:blipFill>
        <p:spPr>
          <a:xfrm>
            <a:off x="8640600" y="4147412"/>
            <a:ext cx="1789856" cy="1008112"/>
          </a:xfrm>
          <a:prstGeom prst="rect">
            <a:avLst/>
          </a:prstGeom>
        </p:spPr>
      </p:pic>
      <p:pic>
        <p:nvPicPr>
          <p:cNvPr id="5" name="圖片 4" descr="フリー写真画像: トランスポート, 交通, 車, 車, 自動車, 車両, 速度, ドライブ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8" r="14952"/>
          <a:stretch/>
        </p:blipFill>
        <p:spPr>
          <a:xfrm>
            <a:off x="1476777" y="4302518"/>
            <a:ext cx="1214239" cy="916211"/>
          </a:xfrm>
          <a:prstGeom prst="rect">
            <a:avLst/>
          </a:prstGeom>
        </p:spPr>
      </p:pic>
      <p:cxnSp>
        <p:nvCxnSpPr>
          <p:cNvPr id="7" name="直線接點 6"/>
          <p:cNvCxnSpPr/>
          <p:nvPr/>
        </p:nvCxnSpPr>
        <p:spPr>
          <a:xfrm flipH="1">
            <a:off x="10087312" y="4472247"/>
            <a:ext cx="927052" cy="959372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接點 15"/>
          <p:cNvCxnSpPr/>
          <p:nvPr/>
        </p:nvCxnSpPr>
        <p:spPr>
          <a:xfrm flipH="1">
            <a:off x="10265873" y="4480560"/>
            <a:ext cx="839931" cy="1010552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圖片 13" descr="PX 大通 B52X 機車行車記錄器的完整開箱實測 - C Jay Tech Blo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40" t="910" r="27839" b="747"/>
          <a:stretch/>
        </p:blipFill>
        <p:spPr>
          <a:xfrm>
            <a:off x="14888307" y="-187570"/>
            <a:ext cx="4806462" cy="6494585"/>
          </a:xfrm>
          <a:prstGeom prst="rect">
            <a:avLst/>
          </a:prstGeom>
        </p:spPr>
      </p:pic>
      <p:cxnSp>
        <p:nvCxnSpPr>
          <p:cNvPr id="13" name="直線接點 12"/>
          <p:cNvCxnSpPr/>
          <p:nvPr/>
        </p:nvCxnSpPr>
        <p:spPr>
          <a:xfrm flipV="1">
            <a:off x="1234574" y="4989770"/>
            <a:ext cx="1858343" cy="279309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圖片 18" descr="2017 TSR 第一屆亞洲盃電動機車賽事CyberRider | CyberRider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82" t="12355" r="1715" b="699"/>
          <a:stretch/>
        </p:blipFill>
        <p:spPr>
          <a:xfrm>
            <a:off x="2642309" y="4189474"/>
            <a:ext cx="599526" cy="1043457"/>
          </a:xfrm>
          <a:prstGeom prst="rect">
            <a:avLst/>
          </a:prstGeom>
        </p:spPr>
      </p:pic>
      <p:cxnSp>
        <p:nvCxnSpPr>
          <p:cNvPr id="17" name="直線接點 16"/>
          <p:cNvCxnSpPr/>
          <p:nvPr/>
        </p:nvCxnSpPr>
        <p:spPr>
          <a:xfrm>
            <a:off x="8421370" y="4974633"/>
            <a:ext cx="1574502" cy="432048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右彎箭號 27"/>
          <p:cNvSpPr/>
          <p:nvPr/>
        </p:nvSpPr>
        <p:spPr>
          <a:xfrm rot="10800000" flipH="1">
            <a:off x="2797972" y="5411438"/>
            <a:ext cx="4979191" cy="1028013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7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pic>
        <p:nvPicPr>
          <p:cNvPr id="31" name="圖片 30" descr="2017 TSR 第一屆亞洲盃電動機車賽事CyberRider | CyberRider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82" t="12355" r="1715" b="699"/>
          <a:stretch/>
        </p:blipFill>
        <p:spPr>
          <a:xfrm>
            <a:off x="1085656" y="4160159"/>
            <a:ext cx="599526" cy="1043457"/>
          </a:xfrm>
          <a:prstGeom prst="rect">
            <a:avLst/>
          </a:prstGeom>
        </p:spPr>
      </p:pic>
      <p:sp>
        <p:nvSpPr>
          <p:cNvPr id="32" name="橢圓 31"/>
          <p:cNvSpPr/>
          <p:nvPr/>
        </p:nvSpPr>
        <p:spPr>
          <a:xfrm>
            <a:off x="2616625" y="4783667"/>
            <a:ext cx="476292" cy="58173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乘號 7"/>
          <p:cNvSpPr/>
          <p:nvPr/>
        </p:nvSpPr>
        <p:spPr>
          <a:xfrm>
            <a:off x="888210" y="4497119"/>
            <a:ext cx="920662" cy="934500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81358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fld id="{4EF4FB45-54ED-4E01-A23B-CAA1FF20C47C}" type="slidenum">
              <a:rPr lang="en-US" altLang="zh-TW"/>
              <a:pPr/>
              <a:t>13</a:t>
            </a:fld>
            <a:endParaRPr lang="en-US" altLang="zh-TW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l="9839" t="16401" r="1962" b="22700"/>
          <a:stretch/>
        </p:blipFill>
        <p:spPr>
          <a:xfrm>
            <a:off x="35196" y="813636"/>
            <a:ext cx="12016896" cy="5959585"/>
          </a:xfrm>
          <a:prstGeom prst="rect">
            <a:avLst/>
          </a:prstGeom>
        </p:spPr>
      </p:pic>
      <p:pic>
        <p:nvPicPr>
          <p:cNvPr id="4" name="圖片 3" descr="台中二手中古好車買賣-福旺汽車大賣場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81" t="21541" r="18750" b="21760"/>
          <a:stretch/>
        </p:blipFill>
        <p:spPr>
          <a:xfrm>
            <a:off x="8786458" y="4121312"/>
            <a:ext cx="1789856" cy="1008112"/>
          </a:xfrm>
          <a:prstGeom prst="rect">
            <a:avLst/>
          </a:prstGeom>
        </p:spPr>
      </p:pic>
      <p:pic>
        <p:nvPicPr>
          <p:cNvPr id="5" name="圖片 4" descr="フリー写真画像: トランスポート, 交通, 車, 車, 自動車, 車両, 速度, ドライブ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8" r="14952"/>
          <a:stretch/>
        </p:blipFill>
        <p:spPr>
          <a:xfrm>
            <a:off x="1476777" y="4302518"/>
            <a:ext cx="1214239" cy="916211"/>
          </a:xfrm>
          <a:prstGeom prst="rect">
            <a:avLst/>
          </a:prstGeom>
        </p:spPr>
      </p:pic>
      <p:cxnSp>
        <p:nvCxnSpPr>
          <p:cNvPr id="7" name="直線接點 6"/>
          <p:cNvCxnSpPr/>
          <p:nvPr/>
        </p:nvCxnSpPr>
        <p:spPr>
          <a:xfrm flipH="1">
            <a:off x="10188381" y="4446806"/>
            <a:ext cx="927052" cy="959372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接點 15"/>
          <p:cNvCxnSpPr/>
          <p:nvPr/>
        </p:nvCxnSpPr>
        <p:spPr>
          <a:xfrm flipH="1">
            <a:off x="10401342" y="4442055"/>
            <a:ext cx="839931" cy="1010552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圖片 13" descr="PX 大通 B52X 機車行車記錄器的完整開箱實測 - C Jay Tech Blo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40" t="910" r="27839" b="747"/>
          <a:stretch/>
        </p:blipFill>
        <p:spPr>
          <a:xfrm>
            <a:off x="14888307" y="-187570"/>
            <a:ext cx="4806462" cy="6494585"/>
          </a:xfrm>
          <a:prstGeom prst="rect">
            <a:avLst/>
          </a:prstGeom>
        </p:spPr>
      </p:pic>
      <p:cxnSp>
        <p:nvCxnSpPr>
          <p:cNvPr id="13" name="直線接點 12"/>
          <p:cNvCxnSpPr/>
          <p:nvPr/>
        </p:nvCxnSpPr>
        <p:spPr>
          <a:xfrm flipV="1">
            <a:off x="1234574" y="4989770"/>
            <a:ext cx="1858343" cy="279309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圖片 20" descr="2017 TSR 第一屆亞洲盃電動機車賽事CyberRider | CyberRider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82" t="12355" r="1715" b="699"/>
          <a:stretch/>
        </p:blipFill>
        <p:spPr>
          <a:xfrm>
            <a:off x="9915023" y="4139586"/>
            <a:ext cx="486319" cy="1115405"/>
          </a:xfrm>
          <a:prstGeom prst="rect">
            <a:avLst/>
          </a:prstGeom>
        </p:spPr>
      </p:pic>
      <p:cxnSp>
        <p:nvCxnSpPr>
          <p:cNvPr id="17" name="直線接點 16"/>
          <p:cNvCxnSpPr/>
          <p:nvPr/>
        </p:nvCxnSpPr>
        <p:spPr>
          <a:xfrm>
            <a:off x="8421370" y="4974633"/>
            <a:ext cx="1574502" cy="432048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 Box 41"/>
          <p:cNvSpPr txBox="1">
            <a:spLocks noChangeArrowheads="1"/>
          </p:cNvSpPr>
          <p:nvPr/>
        </p:nvSpPr>
        <p:spPr bwMode="auto">
          <a:xfrm>
            <a:off x="2408021" y="76860"/>
            <a:ext cx="9309846" cy="646331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dist">
              <a:spcBef>
                <a:spcPct val="50000"/>
              </a:spcBef>
              <a:buNone/>
            </a:pPr>
            <a:r>
              <a:rPr lang="zh-TW" altLang="en-US" sz="3600" dirty="0" smtClean="0">
                <a:latin typeface="Verdana" panose="020B0604030504040204" pitchFamily="34" charset="0"/>
              </a:rPr>
              <a:t>機車安全行駛示意圖</a:t>
            </a:r>
            <a:r>
              <a:rPr lang="en-US" altLang="zh-TW" sz="3600" dirty="0" smtClean="0">
                <a:latin typeface="Verdana" panose="020B0604030504040204" pitchFamily="34" charset="0"/>
              </a:rPr>
              <a:t>-</a:t>
            </a:r>
            <a:r>
              <a:rPr lang="en-US" altLang="zh-TW" sz="3600" b="1" dirty="0" smtClean="0">
                <a:solidFill>
                  <a:srgbClr val="FF0000"/>
                </a:solidFill>
                <a:latin typeface="Verdana" panose="020B0604030504040204" pitchFamily="34" charset="0"/>
              </a:rPr>
              <a:t>120</a:t>
            </a:r>
            <a:r>
              <a:rPr lang="zh-TW" altLang="en-US" sz="3600" b="1" dirty="0">
                <a:solidFill>
                  <a:srgbClr val="FF0000"/>
                </a:solidFill>
                <a:latin typeface="Verdana" panose="020B0604030504040204" pitchFamily="34" charset="0"/>
              </a:rPr>
              <a:t>巷</a:t>
            </a:r>
            <a:r>
              <a:rPr lang="zh-TW" altLang="en-US" sz="3600" b="1" dirty="0" smtClean="0">
                <a:solidFill>
                  <a:srgbClr val="FF0000"/>
                </a:solidFill>
                <a:latin typeface="Verdana" panose="020B0604030504040204" pitchFamily="34" charset="0"/>
              </a:rPr>
              <a:t>轉新民街</a:t>
            </a:r>
            <a:endParaRPr lang="zh-TW" altLang="en-US" sz="3600" b="1" dirty="0">
              <a:solidFill>
                <a:srgbClr val="FF0000"/>
              </a:solidFill>
              <a:latin typeface="Verdana" panose="020B0604030504040204" pitchFamily="34" charset="0"/>
            </a:endParaRPr>
          </a:p>
        </p:txBody>
      </p:sp>
      <p:sp>
        <p:nvSpPr>
          <p:cNvPr id="33" name="右彎箭號 32"/>
          <p:cNvSpPr/>
          <p:nvPr/>
        </p:nvSpPr>
        <p:spPr>
          <a:xfrm rot="13149662" flipH="1">
            <a:off x="8016407" y="5126952"/>
            <a:ext cx="961019" cy="1668611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7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34" name="乘號 33"/>
          <p:cNvSpPr/>
          <p:nvPr/>
        </p:nvSpPr>
        <p:spPr>
          <a:xfrm>
            <a:off x="8071776" y="4531273"/>
            <a:ext cx="920662" cy="934500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5" name="橢圓 34"/>
          <p:cNvSpPr/>
          <p:nvPr/>
        </p:nvSpPr>
        <p:spPr>
          <a:xfrm>
            <a:off x="9385931" y="5028615"/>
            <a:ext cx="476292" cy="58173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64169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fld id="{4EF4FB45-54ED-4E01-A23B-CAA1FF20C47C}" type="slidenum">
              <a:rPr lang="en-US" altLang="zh-TW"/>
              <a:pPr/>
              <a:t>14</a:t>
            </a:fld>
            <a:endParaRPr lang="en-US" altLang="zh-TW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l="9839" t="16401" r="1962" b="22700"/>
          <a:stretch/>
        </p:blipFill>
        <p:spPr>
          <a:xfrm>
            <a:off x="35196" y="813636"/>
            <a:ext cx="12016896" cy="5959585"/>
          </a:xfrm>
          <a:prstGeom prst="rect">
            <a:avLst/>
          </a:prstGeom>
        </p:spPr>
      </p:pic>
      <p:pic>
        <p:nvPicPr>
          <p:cNvPr id="4" name="圖片 3" descr="台中二手中古好車買賣-福旺汽車大賣場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81" t="21541" r="18750" b="21760"/>
          <a:stretch/>
        </p:blipFill>
        <p:spPr>
          <a:xfrm>
            <a:off x="8640600" y="4147412"/>
            <a:ext cx="1789856" cy="1008112"/>
          </a:xfrm>
          <a:prstGeom prst="rect">
            <a:avLst/>
          </a:prstGeom>
        </p:spPr>
      </p:pic>
      <p:pic>
        <p:nvPicPr>
          <p:cNvPr id="5" name="圖片 4" descr="フリー写真画像: トランスポート, 交通, 車, 車, 自動車, 車両, 速度, ドライブ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8" r="14952"/>
          <a:stretch/>
        </p:blipFill>
        <p:spPr>
          <a:xfrm>
            <a:off x="1476777" y="4302518"/>
            <a:ext cx="1214239" cy="916211"/>
          </a:xfrm>
          <a:prstGeom prst="rect">
            <a:avLst/>
          </a:prstGeom>
        </p:spPr>
      </p:pic>
      <p:cxnSp>
        <p:nvCxnSpPr>
          <p:cNvPr id="7" name="直線接點 6"/>
          <p:cNvCxnSpPr/>
          <p:nvPr/>
        </p:nvCxnSpPr>
        <p:spPr>
          <a:xfrm flipH="1">
            <a:off x="10188381" y="4446806"/>
            <a:ext cx="927052" cy="959372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接點 15"/>
          <p:cNvCxnSpPr/>
          <p:nvPr/>
        </p:nvCxnSpPr>
        <p:spPr>
          <a:xfrm flipH="1">
            <a:off x="10401342" y="4442055"/>
            <a:ext cx="839931" cy="1010552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圖片 13" descr="PX 大通 B52X 機車行車記錄器的完整開箱實測 - C Jay Tech Blo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40" t="910" r="27839" b="747"/>
          <a:stretch/>
        </p:blipFill>
        <p:spPr>
          <a:xfrm>
            <a:off x="14888307" y="-187570"/>
            <a:ext cx="4806462" cy="6494585"/>
          </a:xfrm>
          <a:prstGeom prst="rect">
            <a:avLst/>
          </a:prstGeom>
        </p:spPr>
      </p:pic>
      <p:cxnSp>
        <p:nvCxnSpPr>
          <p:cNvPr id="13" name="直線接點 12"/>
          <p:cNvCxnSpPr/>
          <p:nvPr/>
        </p:nvCxnSpPr>
        <p:spPr>
          <a:xfrm flipV="1">
            <a:off x="1234574" y="4989770"/>
            <a:ext cx="1858343" cy="279309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圖片 20" descr="2017 TSR 第一屆亞洲盃電動機車賽事CyberRider | CyberRider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82" t="12355" r="1715" b="699"/>
          <a:stretch/>
        </p:blipFill>
        <p:spPr>
          <a:xfrm>
            <a:off x="7999736" y="3744816"/>
            <a:ext cx="640864" cy="1115405"/>
          </a:xfrm>
          <a:prstGeom prst="rect">
            <a:avLst/>
          </a:prstGeom>
        </p:spPr>
      </p:pic>
      <p:cxnSp>
        <p:nvCxnSpPr>
          <p:cNvPr id="17" name="直線接點 16"/>
          <p:cNvCxnSpPr/>
          <p:nvPr/>
        </p:nvCxnSpPr>
        <p:spPr>
          <a:xfrm>
            <a:off x="8421370" y="4974633"/>
            <a:ext cx="1574502" cy="432048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 Box 41"/>
          <p:cNvSpPr txBox="1">
            <a:spLocks noChangeArrowheads="1"/>
          </p:cNvSpPr>
          <p:nvPr/>
        </p:nvSpPr>
        <p:spPr bwMode="auto">
          <a:xfrm>
            <a:off x="2408021" y="76860"/>
            <a:ext cx="9309846" cy="646331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dist">
              <a:spcBef>
                <a:spcPct val="50000"/>
              </a:spcBef>
              <a:buNone/>
            </a:pPr>
            <a:r>
              <a:rPr lang="zh-TW" altLang="en-US" sz="3600" dirty="0" smtClean="0">
                <a:latin typeface="Verdana" panose="020B0604030504040204" pitchFamily="34" charset="0"/>
              </a:rPr>
              <a:t>機車安全行駛示意圖</a:t>
            </a:r>
            <a:r>
              <a:rPr lang="en-US" altLang="zh-TW" sz="3600" dirty="0" smtClean="0">
                <a:latin typeface="Verdana" panose="020B0604030504040204" pitchFamily="34" charset="0"/>
              </a:rPr>
              <a:t>-</a:t>
            </a:r>
            <a:r>
              <a:rPr lang="en-US" altLang="zh-TW" sz="3600" b="1" dirty="0" smtClean="0">
                <a:solidFill>
                  <a:srgbClr val="FF0000"/>
                </a:solidFill>
                <a:latin typeface="Verdana" panose="020B0604030504040204" pitchFamily="34" charset="0"/>
              </a:rPr>
              <a:t>120</a:t>
            </a:r>
            <a:r>
              <a:rPr lang="zh-TW" altLang="en-US" sz="3600" b="1" dirty="0">
                <a:solidFill>
                  <a:srgbClr val="FF0000"/>
                </a:solidFill>
                <a:latin typeface="Verdana" panose="020B0604030504040204" pitchFamily="34" charset="0"/>
              </a:rPr>
              <a:t>巷</a:t>
            </a:r>
            <a:r>
              <a:rPr lang="zh-TW" altLang="en-US" sz="3600" b="1" dirty="0" smtClean="0">
                <a:solidFill>
                  <a:srgbClr val="FF0000"/>
                </a:solidFill>
                <a:latin typeface="Verdana" panose="020B0604030504040204" pitchFamily="34" charset="0"/>
              </a:rPr>
              <a:t>轉新民街</a:t>
            </a:r>
            <a:endParaRPr lang="zh-TW" altLang="en-US" sz="3600" b="1" dirty="0">
              <a:solidFill>
                <a:srgbClr val="FF0000"/>
              </a:solidFill>
              <a:latin typeface="Verdana" panose="020B0604030504040204" pitchFamily="34" charset="0"/>
            </a:endParaRPr>
          </a:p>
        </p:txBody>
      </p:sp>
      <p:sp>
        <p:nvSpPr>
          <p:cNvPr id="18" name="右彎箭號 17"/>
          <p:cNvSpPr/>
          <p:nvPr/>
        </p:nvSpPr>
        <p:spPr>
          <a:xfrm rot="15333388">
            <a:off x="5794076" y="2624049"/>
            <a:ext cx="1139879" cy="5494461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5654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9" name="橢圓 18"/>
          <p:cNvSpPr/>
          <p:nvPr/>
        </p:nvSpPr>
        <p:spPr>
          <a:xfrm>
            <a:off x="7911149" y="4547688"/>
            <a:ext cx="476292" cy="58173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乘號 22"/>
          <p:cNvSpPr/>
          <p:nvPr/>
        </p:nvSpPr>
        <p:spPr>
          <a:xfrm>
            <a:off x="9141879" y="5048245"/>
            <a:ext cx="920662" cy="934500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3455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fld id="{4EF4FB45-54ED-4E01-A23B-CAA1FF20C47C}" type="slidenum">
              <a:rPr lang="en-US" altLang="zh-TW"/>
              <a:pPr/>
              <a:t>15</a:t>
            </a:fld>
            <a:endParaRPr lang="en-US" altLang="zh-TW"/>
          </a:p>
        </p:txBody>
      </p:sp>
      <p:sp>
        <p:nvSpPr>
          <p:cNvPr id="6150" name="Text Box 41"/>
          <p:cNvSpPr txBox="1">
            <a:spLocks noChangeArrowheads="1"/>
          </p:cNvSpPr>
          <p:nvPr/>
        </p:nvSpPr>
        <p:spPr bwMode="auto">
          <a:xfrm>
            <a:off x="4819650" y="115889"/>
            <a:ext cx="5740400" cy="646331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dist" eaLnBrk="1" hangingPunct="1">
              <a:spcBef>
                <a:spcPct val="50000"/>
              </a:spcBef>
              <a:buFontTx/>
              <a:buNone/>
            </a:pPr>
            <a:r>
              <a:rPr lang="zh-TW" altLang="en-US" sz="3600" dirty="0" smtClean="0">
                <a:latin typeface="Verdana" panose="020B0604030504040204" pitchFamily="34" charset="0"/>
              </a:rPr>
              <a:t>家長機車</a:t>
            </a:r>
            <a:r>
              <a:rPr lang="zh-TW" altLang="en-US" sz="3600" dirty="0">
                <a:latin typeface="Verdana" panose="020B0604030504040204" pitchFamily="34" charset="0"/>
              </a:rPr>
              <a:t>注意圖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l="9839" t="16401" r="1962" b="22700"/>
          <a:stretch/>
        </p:blipFill>
        <p:spPr>
          <a:xfrm>
            <a:off x="35196" y="813636"/>
            <a:ext cx="12016896" cy="5959585"/>
          </a:xfrm>
          <a:prstGeom prst="rect">
            <a:avLst/>
          </a:prstGeom>
        </p:spPr>
      </p:pic>
      <p:pic>
        <p:nvPicPr>
          <p:cNvPr id="4" name="圖片 3" descr="台中二手中古好車買賣-福旺汽車大賣場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81" t="21541" r="18750" b="21760"/>
          <a:stretch/>
        </p:blipFill>
        <p:spPr>
          <a:xfrm>
            <a:off x="8640600" y="4147412"/>
            <a:ext cx="1789856" cy="1008112"/>
          </a:xfrm>
          <a:prstGeom prst="rect">
            <a:avLst/>
          </a:prstGeom>
        </p:spPr>
      </p:pic>
      <p:pic>
        <p:nvPicPr>
          <p:cNvPr id="5" name="圖片 4" descr="フリー写真画像: トランスポート, 交通, 車, 車, 自動車, 車両, 速度, ドライブ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8" r="14952"/>
          <a:stretch/>
        </p:blipFill>
        <p:spPr>
          <a:xfrm>
            <a:off x="1476777" y="4302518"/>
            <a:ext cx="1214239" cy="916211"/>
          </a:xfrm>
          <a:prstGeom prst="rect">
            <a:avLst/>
          </a:prstGeom>
        </p:spPr>
      </p:pic>
      <p:cxnSp>
        <p:nvCxnSpPr>
          <p:cNvPr id="7" name="直線接點 6"/>
          <p:cNvCxnSpPr/>
          <p:nvPr/>
        </p:nvCxnSpPr>
        <p:spPr>
          <a:xfrm flipH="1">
            <a:off x="10087312" y="4472247"/>
            <a:ext cx="927052" cy="959372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接點 15"/>
          <p:cNvCxnSpPr/>
          <p:nvPr/>
        </p:nvCxnSpPr>
        <p:spPr>
          <a:xfrm flipH="1">
            <a:off x="10265873" y="4480560"/>
            <a:ext cx="839931" cy="1010552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圖片 11" descr="2017 TSR 第一屆亞洲盃電動機車賽事CyberRider | CyberRider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82" t="12355" r="1715" b="699"/>
          <a:stretch/>
        </p:blipFill>
        <p:spPr>
          <a:xfrm>
            <a:off x="906025" y="3863849"/>
            <a:ext cx="762327" cy="1326808"/>
          </a:xfrm>
          <a:prstGeom prst="rect">
            <a:avLst/>
          </a:prstGeom>
        </p:spPr>
      </p:pic>
      <p:pic>
        <p:nvPicPr>
          <p:cNvPr id="14" name="圖片 13" descr="PX 大通 B52X 機車行車記錄器的完整開箱實測 - C Jay Tech Blo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40" t="910" r="27839" b="747"/>
          <a:stretch/>
        </p:blipFill>
        <p:spPr>
          <a:xfrm>
            <a:off x="14888307" y="-187570"/>
            <a:ext cx="4806462" cy="6494585"/>
          </a:xfrm>
          <a:prstGeom prst="rect">
            <a:avLst/>
          </a:prstGeom>
        </p:spPr>
      </p:pic>
      <p:cxnSp>
        <p:nvCxnSpPr>
          <p:cNvPr id="13" name="直線接點 12"/>
          <p:cNvCxnSpPr/>
          <p:nvPr/>
        </p:nvCxnSpPr>
        <p:spPr>
          <a:xfrm flipV="1">
            <a:off x="1234574" y="4989770"/>
            <a:ext cx="1858343" cy="279309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圖片 20" descr="2017 TSR 第一屆亞洲盃電動機車賽事CyberRider | CyberRider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82" t="12355" r="1715" b="699"/>
          <a:stretch/>
        </p:blipFill>
        <p:spPr>
          <a:xfrm>
            <a:off x="7999736" y="3744816"/>
            <a:ext cx="640864" cy="1115405"/>
          </a:xfrm>
          <a:prstGeom prst="rect">
            <a:avLst/>
          </a:prstGeom>
        </p:spPr>
      </p:pic>
      <p:cxnSp>
        <p:nvCxnSpPr>
          <p:cNvPr id="17" name="直線接點 16"/>
          <p:cNvCxnSpPr/>
          <p:nvPr/>
        </p:nvCxnSpPr>
        <p:spPr>
          <a:xfrm>
            <a:off x="8421370" y="4974633"/>
            <a:ext cx="1574502" cy="432048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弧形向右箭號 5"/>
          <p:cNvSpPr/>
          <p:nvPr/>
        </p:nvSpPr>
        <p:spPr>
          <a:xfrm rot="15735504">
            <a:off x="2352798" y="4047925"/>
            <a:ext cx="567127" cy="2353751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32" name="弧形向右箭號 31"/>
          <p:cNvSpPr/>
          <p:nvPr/>
        </p:nvSpPr>
        <p:spPr>
          <a:xfrm rot="17515909">
            <a:off x="9534122" y="4480583"/>
            <a:ext cx="567127" cy="2548875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33" name="乘號 32"/>
          <p:cNvSpPr/>
          <p:nvPr/>
        </p:nvSpPr>
        <p:spPr>
          <a:xfrm>
            <a:off x="9345211" y="5591963"/>
            <a:ext cx="920662" cy="934500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4" name="乘號 33"/>
          <p:cNvSpPr/>
          <p:nvPr/>
        </p:nvSpPr>
        <p:spPr>
          <a:xfrm>
            <a:off x="2296254" y="4985836"/>
            <a:ext cx="920662" cy="934500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78512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1904" y="-167190"/>
            <a:ext cx="12955808" cy="7192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4301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77141" y="-200532"/>
            <a:ext cx="12946282" cy="7259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9396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77141" y="-200532"/>
            <a:ext cx="12946282" cy="7259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0420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9036" y="-195769"/>
            <a:ext cx="12870071" cy="7249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5108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11591" t="8048" r="4394" b="1986"/>
          <a:stretch/>
        </p:blipFill>
        <p:spPr>
          <a:xfrm>
            <a:off x="1" y="0"/>
            <a:ext cx="7869382" cy="6857999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7869384" y="0"/>
            <a:ext cx="4322616" cy="676082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6500"/>
              </a:lnSpc>
            </a:pPr>
            <a:r>
              <a:rPr lang="zh-TW" altLang="en-US" sz="4400" b="1" dirty="0" smtClean="0">
                <a:solidFill>
                  <a:srgbClr val="0070C0"/>
                </a:solidFill>
              </a:rPr>
              <a:t>為維護學生上學進入安全，</a:t>
            </a:r>
            <a:r>
              <a:rPr lang="zh-TW" altLang="en-US" sz="44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乘坐家長汽車到校</a:t>
            </a:r>
            <a:r>
              <a:rPr lang="zh-TW" altLang="en-US" sz="4400" b="1" dirty="0" smtClean="0">
                <a:solidFill>
                  <a:srgbClr val="0070C0"/>
                </a:solidFill>
              </a:rPr>
              <a:t>之同學，</a:t>
            </a:r>
            <a:r>
              <a:rPr lang="zh-TW" altLang="en-US" sz="44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在文化國小至淡水國中前開濶處，靠右讓學生下車</a:t>
            </a:r>
            <a:r>
              <a:rPr lang="zh-TW" altLang="en-US" sz="4400" b="1" dirty="0" smtClean="0">
                <a:solidFill>
                  <a:srgbClr val="0070C0"/>
                </a:solidFill>
              </a:rPr>
              <a:t>，同時順著真理街駛離</a:t>
            </a:r>
            <a:endParaRPr lang="zh-TW" altLang="en-US" sz="4400" b="1" dirty="0">
              <a:solidFill>
                <a:srgbClr val="0070C0"/>
              </a:solidFill>
            </a:endParaRPr>
          </a:p>
        </p:txBody>
      </p:sp>
      <p:sp>
        <p:nvSpPr>
          <p:cNvPr id="7" name="橢圓 6"/>
          <p:cNvSpPr/>
          <p:nvPr/>
        </p:nvSpPr>
        <p:spPr>
          <a:xfrm rot="14925178" flipH="1">
            <a:off x="3991527" y="3870216"/>
            <a:ext cx="1903472" cy="1246022"/>
          </a:xfrm>
          <a:prstGeom prst="ellipse">
            <a:avLst/>
          </a:prstGeom>
          <a:solidFill>
            <a:srgbClr val="3399FF">
              <a:alpha val="92157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zh-TW" alt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汽車</a:t>
            </a:r>
            <a:endParaRPr lang="en-US" altLang="zh-TW" sz="24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zh-TW" alt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接送處</a:t>
            </a:r>
            <a:endParaRPr lang="zh-TW" alt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8" name="直線單箭頭接點 7"/>
          <p:cNvCxnSpPr/>
          <p:nvPr/>
        </p:nvCxnSpPr>
        <p:spPr>
          <a:xfrm flipV="1">
            <a:off x="3545100" y="4051300"/>
            <a:ext cx="0" cy="2324100"/>
          </a:xfrm>
          <a:prstGeom prst="straightConnector1">
            <a:avLst/>
          </a:prstGeom>
          <a:ln w="2540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字方塊 8"/>
          <p:cNvSpPr txBox="1"/>
          <p:nvPr/>
        </p:nvSpPr>
        <p:spPr>
          <a:xfrm rot="5400000">
            <a:off x="2898770" y="5086970"/>
            <a:ext cx="1292662" cy="323165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zh-TW" altLang="en-US" b="1" dirty="0" smtClean="0">
                <a:solidFill>
                  <a:schemeClr val="bg1"/>
                </a:solidFill>
              </a:rPr>
              <a:t>駛</a:t>
            </a:r>
            <a:endParaRPr lang="en-US" altLang="zh-TW" b="1" dirty="0" smtClean="0">
              <a:solidFill>
                <a:schemeClr val="bg1"/>
              </a:solidFill>
            </a:endParaRPr>
          </a:p>
          <a:p>
            <a:r>
              <a:rPr lang="zh-TW" altLang="en-US" b="1" dirty="0" smtClean="0">
                <a:solidFill>
                  <a:schemeClr val="bg1"/>
                </a:solidFill>
              </a:rPr>
              <a:t>離</a:t>
            </a:r>
            <a:endParaRPr lang="en-US" altLang="zh-TW" b="1" dirty="0" smtClean="0">
              <a:solidFill>
                <a:schemeClr val="bg1"/>
              </a:solidFill>
            </a:endParaRPr>
          </a:p>
          <a:p>
            <a:r>
              <a:rPr lang="zh-TW" altLang="en-US" b="1" dirty="0" smtClean="0">
                <a:solidFill>
                  <a:schemeClr val="bg1"/>
                </a:solidFill>
              </a:rPr>
              <a:t>方</a:t>
            </a:r>
            <a:endParaRPr lang="en-US" altLang="zh-TW" b="1" dirty="0" smtClean="0">
              <a:solidFill>
                <a:schemeClr val="bg1"/>
              </a:solidFill>
            </a:endParaRPr>
          </a:p>
          <a:p>
            <a:r>
              <a:rPr lang="zh-TW" altLang="en-US" b="1" dirty="0" smtClean="0">
                <a:solidFill>
                  <a:schemeClr val="bg1"/>
                </a:solidFill>
              </a:rPr>
              <a:t>向</a:t>
            </a:r>
            <a:endParaRPr lang="zh-TW" alt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33161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4273" y="-200532"/>
            <a:ext cx="12860545" cy="7259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0312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9036" y="-210058"/>
            <a:ext cx="12870071" cy="7278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4255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53325" y="-229111"/>
            <a:ext cx="12898650" cy="7316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4750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9036" y="-210058"/>
            <a:ext cx="12870071" cy="7278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7942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1527048" y="3137648"/>
            <a:ext cx="90891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 smtClean="0">
                <a:latin typeface="+mn-ea"/>
              </a:rPr>
              <a:t>簡報完畢</a:t>
            </a:r>
            <a:endParaRPr lang="zh-TW" altLang="en-US" sz="600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1578610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l="8409" t="7239" r="2879" b="7778"/>
          <a:stretch/>
        </p:blipFill>
        <p:spPr>
          <a:xfrm>
            <a:off x="0" y="0"/>
            <a:ext cx="7934524" cy="3477491"/>
          </a:xfrm>
          <a:prstGeom prst="rect">
            <a:avLst/>
          </a:prstGeom>
          <a:solidFill>
            <a:srgbClr val="3399FF"/>
          </a:solidFill>
        </p:spPr>
      </p:pic>
      <p:sp>
        <p:nvSpPr>
          <p:cNvPr id="5" name="文字方塊 4"/>
          <p:cNvSpPr txBox="1"/>
          <p:nvPr/>
        </p:nvSpPr>
        <p:spPr>
          <a:xfrm>
            <a:off x="7934524" y="79814"/>
            <a:ext cx="4322616" cy="669837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6500"/>
              </a:lnSpc>
            </a:pPr>
            <a:r>
              <a:rPr lang="zh-TW" altLang="en-US" sz="4400" b="1" dirty="0" smtClean="0">
                <a:solidFill>
                  <a:srgbClr val="0070C0"/>
                </a:solidFill>
              </a:rPr>
              <a:t>為維護學生上學進入安全，</a:t>
            </a:r>
            <a:r>
              <a:rPr lang="zh-TW" altLang="en-US" sz="44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乘坐家長機車到校</a:t>
            </a:r>
            <a:r>
              <a:rPr lang="zh-TW" altLang="en-US" sz="4400" b="1" dirty="0" smtClean="0">
                <a:solidFill>
                  <a:srgbClr val="0070C0"/>
                </a:solidFill>
              </a:rPr>
              <a:t>之同學，</a:t>
            </a:r>
            <a:r>
              <a:rPr lang="zh-TW" altLang="en-US" sz="44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在真理街４巷及小白宮路口兩處，靠右讓學生下車</a:t>
            </a:r>
            <a:r>
              <a:rPr lang="zh-TW" altLang="en-US" sz="4400" b="1" dirty="0" smtClean="0">
                <a:solidFill>
                  <a:srgbClr val="0070C0"/>
                </a:solidFill>
              </a:rPr>
              <a:t>，同時順向駛離</a:t>
            </a:r>
            <a:endParaRPr lang="zh-TW" altLang="en-US" sz="4400" b="1" dirty="0">
              <a:solidFill>
                <a:srgbClr val="0070C0"/>
              </a:solidFill>
            </a:endParaRPr>
          </a:p>
        </p:txBody>
      </p:sp>
      <p:sp>
        <p:nvSpPr>
          <p:cNvPr id="6" name="橢圓 5"/>
          <p:cNvSpPr/>
          <p:nvPr/>
        </p:nvSpPr>
        <p:spPr>
          <a:xfrm rot="17552343" flipH="1">
            <a:off x="3006189" y="660685"/>
            <a:ext cx="474266" cy="3111992"/>
          </a:xfrm>
          <a:prstGeom prst="ellipse">
            <a:avLst/>
          </a:prstGeom>
          <a:solidFill>
            <a:srgbClr val="3399FF">
              <a:alpha val="92157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zh-TW" altLang="en-U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機車接送處</a:t>
            </a:r>
            <a:endParaRPr lang="zh-TW" altLang="en-US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" name="圖片 12"/>
          <p:cNvPicPr>
            <a:picLocks noChangeAspect="1"/>
          </p:cNvPicPr>
          <p:nvPr/>
        </p:nvPicPr>
        <p:blipFill rotWithShape="1">
          <a:blip r:embed="rId3"/>
          <a:srcRect l="8787" t="8047" r="2652" b="31203"/>
          <a:stretch/>
        </p:blipFill>
        <p:spPr>
          <a:xfrm>
            <a:off x="0" y="3477491"/>
            <a:ext cx="7934524" cy="3403741"/>
          </a:xfrm>
          <a:prstGeom prst="rect">
            <a:avLst/>
          </a:prstGeom>
        </p:spPr>
      </p:pic>
      <p:cxnSp>
        <p:nvCxnSpPr>
          <p:cNvPr id="14" name="直線單箭頭接點 13"/>
          <p:cNvCxnSpPr/>
          <p:nvPr/>
        </p:nvCxnSpPr>
        <p:spPr>
          <a:xfrm flipH="1" flipV="1">
            <a:off x="362851" y="5777352"/>
            <a:ext cx="2277410" cy="552292"/>
          </a:xfrm>
          <a:prstGeom prst="straightConnector1">
            <a:avLst/>
          </a:prstGeom>
          <a:ln w="2540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單箭頭接點 16"/>
          <p:cNvCxnSpPr/>
          <p:nvPr/>
        </p:nvCxnSpPr>
        <p:spPr>
          <a:xfrm flipV="1">
            <a:off x="5464182" y="5179361"/>
            <a:ext cx="2485921" cy="152400"/>
          </a:xfrm>
          <a:prstGeom prst="straightConnector1">
            <a:avLst/>
          </a:prstGeom>
          <a:ln w="2540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文字方塊 18"/>
          <p:cNvSpPr txBox="1"/>
          <p:nvPr/>
        </p:nvSpPr>
        <p:spPr>
          <a:xfrm rot="906198">
            <a:off x="1155792" y="5915322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b="1" dirty="0" smtClean="0">
                <a:solidFill>
                  <a:schemeClr val="bg1"/>
                </a:solidFill>
              </a:rPr>
              <a:t>駛離方向</a:t>
            </a:r>
            <a:endParaRPr lang="zh-TW" altLang="en-US" b="1" dirty="0">
              <a:solidFill>
                <a:schemeClr val="bg1"/>
              </a:solidFill>
            </a:endParaRPr>
          </a:p>
        </p:txBody>
      </p:sp>
      <p:sp>
        <p:nvSpPr>
          <p:cNvPr id="20" name="文字方塊 19"/>
          <p:cNvSpPr txBox="1"/>
          <p:nvPr/>
        </p:nvSpPr>
        <p:spPr>
          <a:xfrm>
            <a:off x="5603556" y="5119385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b="1" dirty="0" smtClean="0">
                <a:solidFill>
                  <a:schemeClr val="bg1"/>
                </a:solidFill>
              </a:rPr>
              <a:t>駛離方向</a:t>
            </a:r>
            <a:endParaRPr lang="zh-TW" altLang="en-US" b="1" dirty="0">
              <a:solidFill>
                <a:schemeClr val="bg1"/>
              </a:solidFill>
            </a:endParaRPr>
          </a:p>
        </p:txBody>
      </p:sp>
      <p:sp>
        <p:nvSpPr>
          <p:cNvPr id="21" name="文字方塊 20"/>
          <p:cNvSpPr txBox="1"/>
          <p:nvPr/>
        </p:nvSpPr>
        <p:spPr>
          <a:xfrm>
            <a:off x="6769040" y="5070895"/>
            <a:ext cx="12250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b="1" dirty="0" smtClean="0">
                <a:solidFill>
                  <a:schemeClr val="bg1"/>
                </a:solidFill>
              </a:rPr>
              <a:t>真理街</a:t>
            </a:r>
            <a:r>
              <a:rPr lang="en-US" altLang="zh-TW" b="1" dirty="0" smtClean="0">
                <a:solidFill>
                  <a:schemeClr val="bg1"/>
                </a:solidFill>
              </a:rPr>
              <a:t>3</a:t>
            </a:r>
            <a:r>
              <a:rPr lang="zh-TW" altLang="en-US" b="1" dirty="0" smtClean="0">
                <a:solidFill>
                  <a:schemeClr val="bg1"/>
                </a:solidFill>
              </a:rPr>
              <a:t>巷</a:t>
            </a:r>
            <a:endParaRPr lang="zh-TW" altLang="en-US" b="1" dirty="0">
              <a:solidFill>
                <a:schemeClr val="bg1"/>
              </a:solidFill>
            </a:endParaRPr>
          </a:p>
        </p:txBody>
      </p:sp>
      <p:sp>
        <p:nvSpPr>
          <p:cNvPr id="23" name="橢圓 22"/>
          <p:cNvSpPr/>
          <p:nvPr/>
        </p:nvSpPr>
        <p:spPr>
          <a:xfrm rot="17212264" flipH="1">
            <a:off x="1290910" y="3958194"/>
            <a:ext cx="474266" cy="3111992"/>
          </a:xfrm>
          <a:prstGeom prst="ellipse">
            <a:avLst/>
          </a:prstGeom>
          <a:solidFill>
            <a:srgbClr val="3399FF">
              <a:alpha val="92157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zh-TW" altLang="en-U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機車接送處</a:t>
            </a:r>
            <a:endParaRPr lang="zh-TW" altLang="en-US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26" name="直線單箭頭接點 25"/>
          <p:cNvCxnSpPr/>
          <p:nvPr/>
        </p:nvCxnSpPr>
        <p:spPr>
          <a:xfrm flipH="1" flipV="1">
            <a:off x="872836" y="1738745"/>
            <a:ext cx="1595411" cy="1233217"/>
          </a:xfrm>
          <a:prstGeom prst="straightConnector1">
            <a:avLst/>
          </a:prstGeom>
          <a:ln w="2540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文字方塊 26"/>
          <p:cNvSpPr txBox="1"/>
          <p:nvPr/>
        </p:nvSpPr>
        <p:spPr>
          <a:xfrm rot="2401195">
            <a:off x="1308192" y="2285432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b="1" dirty="0" smtClean="0">
                <a:solidFill>
                  <a:schemeClr val="bg1"/>
                </a:solidFill>
              </a:rPr>
              <a:t>駛離方向</a:t>
            </a:r>
            <a:endParaRPr lang="zh-TW" alt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85930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/>
          <a:srcRect l="11748" t="9963" r="22022" b="20091"/>
          <a:stretch/>
        </p:blipFill>
        <p:spPr>
          <a:xfrm>
            <a:off x="-29804" y="79814"/>
            <a:ext cx="12221804" cy="6778186"/>
          </a:xfrm>
          <a:prstGeom prst="rect">
            <a:avLst/>
          </a:prstGeom>
        </p:spPr>
      </p:pic>
      <p:cxnSp>
        <p:nvCxnSpPr>
          <p:cNvPr id="17" name="直線單箭頭接點 16"/>
          <p:cNvCxnSpPr/>
          <p:nvPr/>
        </p:nvCxnSpPr>
        <p:spPr>
          <a:xfrm flipV="1">
            <a:off x="8821979" y="3153401"/>
            <a:ext cx="2485921" cy="152400"/>
          </a:xfrm>
          <a:prstGeom prst="straightConnector1">
            <a:avLst/>
          </a:prstGeom>
          <a:ln w="2540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文字方塊 19"/>
          <p:cNvSpPr txBox="1"/>
          <p:nvPr/>
        </p:nvSpPr>
        <p:spPr>
          <a:xfrm>
            <a:off x="8961353" y="3093425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b="1" dirty="0" smtClean="0">
                <a:solidFill>
                  <a:schemeClr val="bg1"/>
                </a:solidFill>
              </a:rPr>
              <a:t>駛離方向</a:t>
            </a:r>
            <a:endParaRPr lang="zh-TW" altLang="en-US" b="1" dirty="0">
              <a:solidFill>
                <a:schemeClr val="bg1"/>
              </a:solidFill>
            </a:endParaRPr>
          </a:p>
        </p:txBody>
      </p:sp>
      <p:sp>
        <p:nvSpPr>
          <p:cNvPr id="21" name="文字方塊 20"/>
          <p:cNvSpPr txBox="1"/>
          <p:nvPr/>
        </p:nvSpPr>
        <p:spPr>
          <a:xfrm>
            <a:off x="10126837" y="3044935"/>
            <a:ext cx="12250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b="1" dirty="0" smtClean="0">
                <a:solidFill>
                  <a:schemeClr val="bg1"/>
                </a:solidFill>
              </a:rPr>
              <a:t>真理街</a:t>
            </a:r>
            <a:r>
              <a:rPr lang="en-US" altLang="zh-TW" b="1" dirty="0">
                <a:solidFill>
                  <a:schemeClr val="bg1"/>
                </a:solidFill>
              </a:rPr>
              <a:t>4</a:t>
            </a:r>
            <a:r>
              <a:rPr lang="zh-TW" altLang="en-US" b="1" dirty="0" smtClean="0">
                <a:solidFill>
                  <a:schemeClr val="bg1"/>
                </a:solidFill>
              </a:rPr>
              <a:t>巷</a:t>
            </a:r>
            <a:endParaRPr lang="zh-TW" altLang="en-US" b="1" dirty="0">
              <a:solidFill>
                <a:schemeClr val="bg1"/>
              </a:solidFill>
            </a:endParaRPr>
          </a:p>
        </p:txBody>
      </p:sp>
      <p:sp>
        <p:nvSpPr>
          <p:cNvPr id="4" name="向右箭號 3"/>
          <p:cNvSpPr/>
          <p:nvPr/>
        </p:nvSpPr>
        <p:spPr>
          <a:xfrm rot="13627906">
            <a:off x="7184120" y="4275983"/>
            <a:ext cx="909651" cy="26941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向右箭號 15"/>
          <p:cNvSpPr/>
          <p:nvPr/>
        </p:nvSpPr>
        <p:spPr>
          <a:xfrm rot="6294703">
            <a:off x="7592272" y="5168472"/>
            <a:ext cx="909651" cy="26941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8" name="圖片 17" descr="2017 TSR 第一屆亞洲盃電動機車賽事CyberRider | CyberRider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82" t="12355" r="1715" b="699"/>
          <a:stretch/>
        </p:blipFill>
        <p:spPr>
          <a:xfrm>
            <a:off x="5760666" y="3713600"/>
            <a:ext cx="640864" cy="1115405"/>
          </a:xfrm>
          <a:prstGeom prst="rect">
            <a:avLst/>
          </a:prstGeom>
        </p:spPr>
      </p:pic>
      <p:sp>
        <p:nvSpPr>
          <p:cNvPr id="7" name="禁止標誌 6"/>
          <p:cNvSpPr/>
          <p:nvPr/>
        </p:nvSpPr>
        <p:spPr>
          <a:xfrm>
            <a:off x="7594098" y="4020282"/>
            <a:ext cx="569626" cy="712386"/>
          </a:xfrm>
          <a:prstGeom prst="noSmoking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22" name="禁止標誌 21"/>
          <p:cNvSpPr/>
          <p:nvPr/>
        </p:nvSpPr>
        <p:spPr>
          <a:xfrm>
            <a:off x="7846965" y="4732668"/>
            <a:ext cx="569626" cy="712386"/>
          </a:xfrm>
          <a:prstGeom prst="noSmoking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24" name="禁止標誌 23"/>
          <p:cNvSpPr/>
          <p:nvPr/>
        </p:nvSpPr>
        <p:spPr>
          <a:xfrm>
            <a:off x="5760666" y="3915109"/>
            <a:ext cx="569626" cy="712386"/>
          </a:xfrm>
          <a:prstGeom prst="noSmoking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31146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圖片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3" t="8701" r="7475" b="8002"/>
          <a:stretch>
            <a:fillRect/>
          </a:stretch>
        </p:blipFill>
        <p:spPr bwMode="auto">
          <a:xfrm>
            <a:off x="1514476" y="765175"/>
            <a:ext cx="9153525" cy="605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5511800" y="6853238"/>
            <a:ext cx="2133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fld id="{21E10B13-63A4-4B46-BD9D-16CB8489D89C}" type="slidenum">
              <a:rPr lang="en-US" altLang="zh-TW"/>
              <a:pPr/>
              <a:t>5</a:t>
            </a:fld>
            <a:endParaRPr lang="en-US" altLang="zh-TW"/>
          </a:p>
        </p:txBody>
      </p:sp>
      <p:sp>
        <p:nvSpPr>
          <p:cNvPr id="7172" name="Text Box 41"/>
          <p:cNvSpPr txBox="1">
            <a:spLocks noChangeArrowheads="1"/>
          </p:cNvSpPr>
          <p:nvPr/>
        </p:nvSpPr>
        <p:spPr bwMode="auto">
          <a:xfrm>
            <a:off x="4862514" y="76201"/>
            <a:ext cx="5805487" cy="646113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dist" eaLnBrk="1" hangingPunct="1">
              <a:spcBef>
                <a:spcPct val="50000"/>
              </a:spcBef>
              <a:buFontTx/>
              <a:buNone/>
            </a:pPr>
            <a:r>
              <a:rPr lang="zh-TW" altLang="en-US" sz="3600">
                <a:latin typeface="Verdana" panose="020B0604030504040204" pitchFamily="34" charset="0"/>
              </a:rPr>
              <a:t>家長機車接送位置示意圖</a:t>
            </a:r>
          </a:p>
        </p:txBody>
      </p:sp>
      <p:sp>
        <p:nvSpPr>
          <p:cNvPr id="7173" name="Text Box 41"/>
          <p:cNvSpPr txBox="1">
            <a:spLocks noChangeArrowheads="1"/>
          </p:cNvSpPr>
          <p:nvPr/>
        </p:nvSpPr>
        <p:spPr bwMode="auto">
          <a:xfrm>
            <a:off x="1524000" y="6127751"/>
            <a:ext cx="5391150" cy="646113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dist" eaLnBrk="1" hangingPunct="1">
              <a:spcBef>
                <a:spcPct val="50000"/>
              </a:spcBef>
              <a:buFontTx/>
              <a:buNone/>
            </a:pPr>
            <a:r>
              <a:rPr lang="zh-TW" altLang="en-US" sz="1800">
                <a:latin typeface="Verdana" panose="020B0604030504040204" pitchFamily="34" charset="0"/>
              </a:rPr>
              <a:t>因道路狹隘為確保學生安全及交通順暢</a:t>
            </a:r>
            <a:r>
              <a:rPr lang="en-US" altLang="zh-TW" sz="1800">
                <a:latin typeface="Verdana" panose="020B0604030504040204" pitchFamily="34" charset="0"/>
              </a:rPr>
              <a:t>,</a:t>
            </a:r>
            <a:r>
              <a:rPr lang="zh-TW" altLang="en-US" sz="1800">
                <a:latin typeface="Verdana" panose="020B0604030504040204" pitchFamily="34" charset="0"/>
              </a:rPr>
              <a:t>請機車接送學生的家長</a:t>
            </a:r>
            <a:r>
              <a:rPr lang="en-US" altLang="zh-TW" sz="1800">
                <a:latin typeface="Verdana" panose="020B0604030504040204" pitchFamily="34" charset="0"/>
              </a:rPr>
              <a:t>,</a:t>
            </a:r>
            <a:r>
              <a:rPr lang="zh-TW" altLang="en-US" sz="1800">
                <a:latin typeface="Verdana" panose="020B0604030504040204" pitchFamily="34" charset="0"/>
              </a:rPr>
              <a:t>確依本示意圖分流行駛</a:t>
            </a:r>
          </a:p>
        </p:txBody>
      </p:sp>
      <p:sp>
        <p:nvSpPr>
          <p:cNvPr id="18" name="橢圓 17"/>
          <p:cNvSpPr/>
          <p:nvPr/>
        </p:nvSpPr>
        <p:spPr>
          <a:xfrm>
            <a:off x="4405314" y="2695576"/>
            <a:ext cx="358775" cy="40322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b="1" dirty="0"/>
              <a:t>前門</a:t>
            </a:r>
          </a:p>
        </p:txBody>
      </p:sp>
      <p:sp>
        <p:nvSpPr>
          <p:cNvPr id="21" name="橢圓 20"/>
          <p:cNvSpPr/>
          <p:nvPr/>
        </p:nvSpPr>
        <p:spPr>
          <a:xfrm>
            <a:off x="4792663" y="3098801"/>
            <a:ext cx="258762" cy="619125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b="1" dirty="0"/>
          </a:p>
        </p:txBody>
      </p:sp>
      <p:sp>
        <p:nvSpPr>
          <p:cNvPr id="22" name="向下箭號 21"/>
          <p:cNvSpPr/>
          <p:nvPr/>
        </p:nvSpPr>
        <p:spPr>
          <a:xfrm rot="1058608">
            <a:off x="4521200" y="3814763"/>
            <a:ext cx="304800" cy="109061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23" name="向下箭號 22"/>
          <p:cNvSpPr/>
          <p:nvPr/>
        </p:nvSpPr>
        <p:spPr>
          <a:xfrm rot="7549377">
            <a:off x="3001169" y="3440907"/>
            <a:ext cx="304800" cy="109061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24" name="向下箭號 23"/>
          <p:cNvSpPr/>
          <p:nvPr/>
        </p:nvSpPr>
        <p:spPr>
          <a:xfrm rot="18418916">
            <a:off x="5358607" y="5056982"/>
            <a:ext cx="304800" cy="109061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pic>
        <p:nvPicPr>
          <p:cNvPr id="7179" name="圖片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25" t="9401" r="20074" b="14999"/>
          <a:stretch>
            <a:fillRect/>
          </a:stretch>
        </p:blipFill>
        <p:spPr bwMode="auto">
          <a:xfrm>
            <a:off x="6964364" y="2871789"/>
            <a:ext cx="3703637" cy="390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橢圓 25"/>
          <p:cNvSpPr/>
          <p:nvPr/>
        </p:nvSpPr>
        <p:spPr>
          <a:xfrm>
            <a:off x="8089901" y="6053138"/>
            <a:ext cx="1617663" cy="73501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b="1" dirty="0"/>
              <a:t>接送位置</a:t>
            </a:r>
          </a:p>
        </p:txBody>
      </p:sp>
      <p:sp>
        <p:nvSpPr>
          <p:cNvPr id="29" name="矩形 28"/>
          <p:cNvSpPr/>
          <p:nvPr/>
        </p:nvSpPr>
        <p:spPr>
          <a:xfrm rot="2259369">
            <a:off x="3246439" y="1944688"/>
            <a:ext cx="877887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zh-TW" altLang="en-US" b="1" dirty="0">
                <a:solidFill>
                  <a:srgbClr val="0070C0"/>
                </a:solidFill>
                <a:latin typeface="+mj-ea"/>
              </a:rPr>
              <a:t>真理街</a:t>
            </a:r>
          </a:p>
        </p:txBody>
      </p:sp>
      <p:sp>
        <p:nvSpPr>
          <p:cNvPr id="30" name="矩形 29"/>
          <p:cNvSpPr/>
          <p:nvPr/>
        </p:nvSpPr>
        <p:spPr>
          <a:xfrm rot="1069349">
            <a:off x="4846787" y="3186114"/>
            <a:ext cx="461665" cy="1971675"/>
          </a:xfrm>
          <a:prstGeom prst="rect">
            <a:avLst/>
          </a:prstGeom>
        </p:spPr>
        <p:txBody>
          <a:bodyPr vert="eaVert">
            <a:spAutoFit/>
          </a:bodyPr>
          <a:lstStyle/>
          <a:p>
            <a:pPr algn="ctr">
              <a:defRPr/>
            </a:pPr>
            <a:r>
              <a:rPr lang="zh-TW" altLang="en-US" b="1" dirty="0">
                <a:solidFill>
                  <a:srgbClr val="0070C0"/>
                </a:solidFill>
                <a:latin typeface="+mj-ea"/>
              </a:rPr>
              <a:t>真 理 街 四 巷</a:t>
            </a:r>
          </a:p>
        </p:txBody>
      </p:sp>
      <p:sp>
        <p:nvSpPr>
          <p:cNvPr id="31" name="矩形 30"/>
          <p:cNvSpPr/>
          <p:nvPr/>
        </p:nvSpPr>
        <p:spPr>
          <a:xfrm rot="1069349">
            <a:off x="6391425" y="1709739"/>
            <a:ext cx="461665" cy="1970087"/>
          </a:xfrm>
          <a:prstGeom prst="rect">
            <a:avLst/>
          </a:prstGeom>
        </p:spPr>
        <p:txBody>
          <a:bodyPr vert="eaVert">
            <a:spAutoFit/>
          </a:bodyPr>
          <a:lstStyle/>
          <a:p>
            <a:pPr algn="ctr">
              <a:defRPr/>
            </a:pPr>
            <a:r>
              <a:rPr lang="zh-TW" altLang="en-US" b="1" dirty="0">
                <a:solidFill>
                  <a:srgbClr val="0070C0"/>
                </a:solidFill>
                <a:latin typeface="+mj-ea"/>
              </a:rPr>
              <a:t>真 理 街 三 巷</a:t>
            </a:r>
          </a:p>
        </p:txBody>
      </p:sp>
      <p:sp>
        <p:nvSpPr>
          <p:cNvPr id="32" name="矩形 31"/>
          <p:cNvSpPr/>
          <p:nvPr/>
        </p:nvSpPr>
        <p:spPr>
          <a:xfrm rot="2259369">
            <a:off x="6256339" y="4621214"/>
            <a:ext cx="877887" cy="369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zh-TW" altLang="en-US" b="1" dirty="0">
                <a:solidFill>
                  <a:srgbClr val="0070C0"/>
                </a:solidFill>
                <a:latin typeface="+mj-ea"/>
              </a:rPr>
              <a:t>真理街</a:t>
            </a:r>
          </a:p>
        </p:txBody>
      </p:sp>
    </p:spTree>
    <p:extLst>
      <p:ext uri="{BB962C8B-B14F-4D97-AF65-F5344CB8AC3E}">
        <p14:creationId xmlns:p14="http://schemas.microsoft.com/office/powerpoint/2010/main" val="1216424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內容版面配置區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1" y="765175"/>
            <a:ext cx="9115425" cy="5956300"/>
          </a:xfrm>
        </p:spPr>
      </p:pic>
      <p:sp>
        <p:nvSpPr>
          <p:cNvPr id="4099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fld id="{021C6E77-BA67-4BD3-9C24-FF49316224F4}" type="slidenum">
              <a:rPr lang="en-US" altLang="zh-TW"/>
              <a:pPr/>
              <a:t>6</a:t>
            </a:fld>
            <a:endParaRPr lang="en-US" altLang="zh-TW"/>
          </a:p>
        </p:txBody>
      </p:sp>
      <p:sp>
        <p:nvSpPr>
          <p:cNvPr id="4100" name="Text Box 9"/>
          <p:cNvSpPr txBox="1">
            <a:spLocks noChangeArrowheads="1"/>
          </p:cNvSpPr>
          <p:nvPr/>
        </p:nvSpPr>
        <p:spPr bwMode="auto">
          <a:xfrm>
            <a:off x="2640014" y="3629025"/>
            <a:ext cx="936625" cy="369332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>
                <a:latin typeface="Verdana" panose="020B0604030504040204" pitchFamily="34" charset="0"/>
              </a:rPr>
              <a:t>管制點</a:t>
            </a:r>
          </a:p>
        </p:txBody>
      </p:sp>
      <p:sp>
        <p:nvSpPr>
          <p:cNvPr id="4101" name="Text Box 9"/>
          <p:cNvSpPr txBox="1">
            <a:spLocks noChangeArrowheads="1"/>
          </p:cNvSpPr>
          <p:nvPr/>
        </p:nvSpPr>
        <p:spPr bwMode="auto">
          <a:xfrm>
            <a:off x="7824789" y="3614738"/>
            <a:ext cx="936625" cy="369332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>
                <a:latin typeface="Verdana" panose="020B0604030504040204" pitchFamily="34" charset="0"/>
              </a:rPr>
              <a:t>管制點</a:t>
            </a:r>
          </a:p>
        </p:txBody>
      </p:sp>
      <p:sp>
        <p:nvSpPr>
          <p:cNvPr id="4102" name="Text Box 41"/>
          <p:cNvSpPr txBox="1">
            <a:spLocks noChangeArrowheads="1"/>
          </p:cNvSpPr>
          <p:nvPr/>
        </p:nvSpPr>
        <p:spPr bwMode="auto">
          <a:xfrm>
            <a:off x="5316538" y="4992688"/>
            <a:ext cx="1871662" cy="369332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>
                <a:latin typeface="Verdana" panose="020B0604030504040204" pitchFamily="34" charset="0"/>
              </a:rPr>
              <a:t>交管總指揮位置</a:t>
            </a:r>
          </a:p>
        </p:txBody>
      </p:sp>
      <p:sp>
        <p:nvSpPr>
          <p:cNvPr id="4103" name="Line 33"/>
          <p:cNvSpPr>
            <a:spLocks noChangeShapeType="1"/>
          </p:cNvSpPr>
          <p:nvPr/>
        </p:nvSpPr>
        <p:spPr bwMode="auto">
          <a:xfrm>
            <a:off x="8379229" y="4497389"/>
            <a:ext cx="1186801" cy="835537"/>
          </a:xfrm>
          <a:prstGeom prst="line">
            <a:avLst/>
          </a:prstGeom>
          <a:noFill/>
          <a:ln w="76200">
            <a:solidFill>
              <a:srgbClr val="3366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104" name="Line 33"/>
          <p:cNvSpPr>
            <a:spLocks noChangeShapeType="1"/>
          </p:cNvSpPr>
          <p:nvPr/>
        </p:nvSpPr>
        <p:spPr bwMode="auto">
          <a:xfrm flipH="1">
            <a:off x="2508800" y="4817785"/>
            <a:ext cx="504825" cy="719138"/>
          </a:xfrm>
          <a:prstGeom prst="line">
            <a:avLst/>
          </a:prstGeom>
          <a:noFill/>
          <a:ln w="76200">
            <a:solidFill>
              <a:srgbClr val="3366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105" name="Text Box 41"/>
          <p:cNvSpPr txBox="1">
            <a:spLocks noChangeArrowheads="1"/>
          </p:cNvSpPr>
          <p:nvPr/>
        </p:nvSpPr>
        <p:spPr bwMode="auto">
          <a:xfrm>
            <a:off x="4819650" y="115888"/>
            <a:ext cx="5391150" cy="6477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dist" eaLnBrk="1" hangingPunct="1">
              <a:spcBef>
                <a:spcPct val="50000"/>
              </a:spcBef>
              <a:buFontTx/>
              <a:buNone/>
            </a:pPr>
            <a:r>
              <a:rPr lang="zh-TW" altLang="en-US" sz="3600">
                <a:latin typeface="Verdana" panose="020B0604030504040204" pitchFamily="34" charset="0"/>
              </a:rPr>
              <a:t>上學導護進入校園示意圖</a:t>
            </a:r>
          </a:p>
        </p:txBody>
      </p:sp>
      <p:sp>
        <p:nvSpPr>
          <p:cNvPr id="4106" name="Oval 5"/>
          <p:cNvSpPr>
            <a:spLocks noChangeArrowheads="1"/>
          </p:cNvSpPr>
          <p:nvPr/>
        </p:nvSpPr>
        <p:spPr bwMode="auto">
          <a:xfrm>
            <a:off x="7680325" y="4137026"/>
            <a:ext cx="1081088" cy="360363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Verdana" panose="020B0604030504040204" pitchFamily="34" charset="0"/>
            </a:endParaRPr>
          </a:p>
        </p:txBody>
      </p:sp>
      <p:sp>
        <p:nvSpPr>
          <p:cNvPr id="4107" name="Oval 5"/>
          <p:cNvSpPr>
            <a:spLocks noChangeArrowheads="1"/>
          </p:cNvSpPr>
          <p:nvPr/>
        </p:nvSpPr>
        <p:spPr bwMode="auto">
          <a:xfrm>
            <a:off x="2640013" y="4441826"/>
            <a:ext cx="1079500" cy="358775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Verdana" panose="020B0604030504040204" pitchFamily="34" charset="0"/>
            </a:endParaRPr>
          </a:p>
        </p:txBody>
      </p:sp>
      <p:sp>
        <p:nvSpPr>
          <p:cNvPr id="4108" name="Text Box 41"/>
          <p:cNvSpPr txBox="1">
            <a:spLocks noChangeArrowheads="1"/>
          </p:cNvSpPr>
          <p:nvPr/>
        </p:nvSpPr>
        <p:spPr bwMode="auto">
          <a:xfrm>
            <a:off x="4295775" y="6046788"/>
            <a:ext cx="5391150" cy="646112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dist" eaLnBrk="1" hangingPunct="1">
              <a:spcBef>
                <a:spcPct val="50000"/>
              </a:spcBef>
              <a:buFontTx/>
              <a:buNone/>
            </a:pPr>
            <a:r>
              <a:rPr lang="zh-TW" altLang="en-US" sz="1800">
                <a:latin typeface="Verdana" panose="020B0604030504040204" pitchFamily="34" charset="0"/>
              </a:rPr>
              <a:t>步行或搭乘公車須穿越馬路進入校園的同學</a:t>
            </a:r>
            <a:r>
              <a:rPr lang="en-US" altLang="zh-TW" sz="1800">
                <a:latin typeface="Verdana" panose="020B0604030504040204" pitchFamily="34" charset="0"/>
              </a:rPr>
              <a:t>,</a:t>
            </a:r>
            <a:r>
              <a:rPr lang="zh-TW" altLang="en-US" sz="1800">
                <a:latin typeface="Verdana" panose="020B0604030504040204" pitchFamily="34" charset="0"/>
              </a:rPr>
              <a:t>請至管制點待命</a:t>
            </a:r>
            <a:r>
              <a:rPr lang="en-US" altLang="zh-TW" sz="1800">
                <a:latin typeface="Verdana" panose="020B0604030504040204" pitchFamily="34" charset="0"/>
              </a:rPr>
              <a:t>,</a:t>
            </a:r>
            <a:r>
              <a:rPr lang="zh-TW" altLang="en-US" sz="1800">
                <a:latin typeface="Verdana" panose="020B0604030504040204" pitchFamily="34" charset="0"/>
              </a:rPr>
              <a:t>聽從交管總指揮之指揮及哨音進入校園</a:t>
            </a:r>
          </a:p>
        </p:txBody>
      </p:sp>
    </p:spTree>
    <p:extLst>
      <p:ext uri="{BB962C8B-B14F-4D97-AF65-F5344CB8AC3E}">
        <p14:creationId xmlns:p14="http://schemas.microsoft.com/office/powerpoint/2010/main" val="3374486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內容版面配置區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763588"/>
            <a:ext cx="9144000" cy="6094412"/>
          </a:xfrm>
        </p:spPr>
      </p:pic>
      <p:sp>
        <p:nvSpPr>
          <p:cNvPr id="5123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fld id="{8FA28914-C2B6-4F13-98BA-8198BE7E4550}" type="slidenum">
              <a:rPr lang="en-US" altLang="zh-TW"/>
              <a:pPr/>
              <a:t>7</a:t>
            </a:fld>
            <a:endParaRPr lang="en-US" altLang="zh-TW"/>
          </a:p>
        </p:txBody>
      </p:sp>
      <p:sp>
        <p:nvSpPr>
          <p:cNvPr id="5124" name="Text Box 41"/>
          <p:cNvSpPr txBox="1">
            <a:spLocks noChangeArrowheads="1"/>
          </p:cNvSpPr>
          <p:nvPr/>
        </p:nvSpPr>
        <p:spPr bwMode="auto">
          <a:xfrm>
            <a:off x="4873626" y="4621213"/>
            <a:ext cx="1871663" cy="369332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>
                <a:latin typeface="Verdana" panose="020B0604030504040204" pitchFamily="34" charset="0"/>
              </a:rPr>
              <a:t>交管總指揮位置</a:t>
            </a:r>
          </a:p>
        </p:txBody>
      </p:sp>
      <p:sp>
        <p:nvSpPr>
          <p:cNvPr id="5125" name="Line 33"/>
          <p:cNvSpPr>
            <a:spLocks noChangeShapeType="1"/>
          </p:cNvSpPr>
          <p:nvPr/>
        </p:nvSpPr>
        <p:spPr bwMode="auto">
          <a:xfrm>
            <a:off x="7713663" y="4573589"/>
            <a:ext cx="2411412" cy="1730375"/>
          </a:xfrm>
          <a:prstGeom prst="line">
            <a:avLst/>
          </a:prstGeom>
          <a:noFill/>
          <a:ln w="76200">
            <a:solidFill>
              <a:srgbClr val="3366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126" name="Line 33"/>
          <p:cNvSpPr>
            <a:spLocks noChangeShapeType="1"/>
          </p:cNvSpPr>
          <p:nvPr/>
        </p:nvSpPr>
        <p:spPr bwMode="auto">
          <a:xfrm flipH="1">
            <a:off x="1666875" y="4578351"/>
            <a:ext cx="3168650" cy="612775"/>
          </a:xfrm>
          <a:prstGeom prst="line">
            <a:avLst/>
          </a:prstGeom>
          <a:noFill/>
          <a:ln w="76200">
            <a:solidFill>
              <a:srgbClr val="3366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127" name="Text Box 41"/>
          <p:cNvSpPr txBox="1">
            <a:spLocks noChangeArrowheads="1"/>
          </p:cNvSpPr>
          <p:nvPr/>
        </p:nvSpPr>
        <p:spPr bwMode="auto">
          <a:xfrm>
            <a:off x="4819650" y="115888"/>
            <a:ext cx="5391150" cy="6477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dist" eaLnBrk="1" hangingPunct="1">
              <a:spcBef>
                <a:spcPct val="50000"/>
              </a:spcBef>
              <a:buFontTx/>
              <a:buNone/>
            </a:pPr>
            <a:r>
              <a:rPr lang="zh-TW" altLang="en-US" sz="3600">
                <a:latin typeface="Verdana" panose="020B0604030504040204" pitchFamily="34" charset="0"/>
              </a:rPr>
              <a:t>放學返家導護示意圖</a:t>
            </a:r>
          </a:p>
        </p:txBody>
      </p:sp>
      <p:sp>
        <p:nvSpPr>
          <p:cNvPr id="5128" name="Text Box 41"/>
          <p:cNvSpPr txBox="1">
            <a:spLocks noChangeArrowheads="1"/>
          </p:cNvSpPr>
          <p:nvPr/>
        </p:nvSpPr>
        <p:spPr bwMode="auto">
          <a:xfrm>
            <a:off x="4295775" y="6046788"/>
            <a:ext cx="5391150" cy="646112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dist" eaLnBrk="1" hangingPunct="1">
              <a:spcBef>
                <a:spcPct val="50000"/>
              </a:spcBef>
              <a:buFontTx/>
              <a:buNone/>
            </a:pPr>
            <a:r>
              <a:rPr lang="zh-TW" altLang="en-US" sz="1800">
                <a:latin typeface="Verdana" panose="020B0604030504040204" pitchFamily="34" charset="0"/>
              </a:rPr>
              <a:t>須穿越馬路返家的同學</a:t>
            </a:r>
            <a:r>
              <a:rPr lang="en-US" altLang="zh-TW" sz="1800">
                <a:latin typeface="Verdana" panose="020B0604030504040204" pitchFamily="34" charset="0"/>
              </a:rPr>
              <a:t>,</a:t>
            </a:r>
            <a:r>
              <a:rPr lang="zh-TW" altLang="en-US" sz="1800">
                <a:latin typeface="Verdana" panose="020B0604030504040204" pitchFamily="34" charset="0"/>
              </a:rPr>
              <a:t>請至管制線後方待命</a:t>
            </a:r>
            <a:r>
              <a:rPr lang="en-US" altLang="zh-TW" sz="1800">
                <a:latin typeface="Verdana" panose="020B0604030504040204" pitchFamily="34" charset="0"/>
              </a:rPr>
              <a:t>,</a:t>
            </a:r>
            <a:r>
              <a:rPr lang="zh-TW" altLang="en-US" sz="1800">
                <a:latin typeface="Verdana" panose="020B0604030504040204" pitchFamily="34" charset="0"/>
              </a:rPr>
              <a:t>聽從交管總指揮之指揮及哨音離開學校</a:t>
            </a:r>
          </a:p>
        </p:txBody>
      </p:sp>
      <p:cxnSp>
        <p:nvCxnSpPr>
          <p:cNvPr id="17" name="直線接點 16"/>
          <p:cNvCxnSpPr/>
          <p:nvPr/>
        </p:nvCxnSpPr>
        <p:spPr>
          <a:xfrm>
            <a:off x="4727575" y="4497388"/>
            <a:ext cx="2952750" cy="8096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30" name="Text Box 9"/>
          <p:cNvSpPr txBox="1">
            <a:spLocks noChangeArrowheads="1"/>
          </p:cNvSpPr>
          <p:nvPr/>
        </p:nvSpPr>
        <p:spPr bwMode="auto">
          <a:xfrm>
            <a:off x="6745289" y="4256089"/>
            <a:ext cx="936625" cy="369887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>
                <a:latin typeface="Verdana" panose="020B0604030504040204" pitchFamily="34" charset="0"/>
              </a:rPr>
              <a:t>管制線</a:t>
            </a:r>
          </a:p>
        </p:txBody>
      </p:sp>
      <p:sp>
        <p:nvSpPr>
          <p:cNvPr id="5131" name="Line 33"/>
          <p:cNvSpPr>
            <a:spLocks noChangeShapeType="1"/>
          </p:cNvSpPr>
          <p:nvPr/>
        </p:nvSpPr>
        <p:spPr bwMode="auto">
          <a:xfrm flipH="1" flipV="1">
            <a:off x="1666875" y="4365626"/>
            <a:ext cx="2413000" cy="131763"/>
          </a:xfrm>
          <a:prstGeom prst="line">
            <a:avLst/>
          </a:prstGeom>
          <a:noFill/>
          <a:ln w="76200">
            <a:solidFill>
              <a:srgbClr val="3366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132" name="Text Box 41"/>
          <p:cNvSpPr txBox="1">
            <a:spLocks noChangeArrowheads="1"/>
          </p:cNvSpPr>
          <p:nvPr/>
        </p:nvSpPr>
        <p:spPr bwMode="auto">
          <a:xfrm rot="201742">
            <a:off x="2051051" y="4110039"/>
            <a:ext cx="1452563" cy="27622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zh-TW" altLang="en-US" sz="1200">
                <a:latin typeface="Verdana" panose="020B0604030504040204" pitchFamily="34" charset="0"/>
              </a:rPr>
              <a:t>搭乘公車步行方向</a:t>
            </a:r>
          </a:p>
        </p:txBody>
      </p:sp>
      <p:cxnSp>
        <p:nvCxnSpPr>
          <p:cNvPr id="13" name="直線接點 12"/>
          <p:cNvCxnSpPr/>
          <p:nvPr/>
        </p:nvCxnSpPr>
        <p:spPr>
          <a:xfrm flipH="1">
            <a:off x="9376411" y="4095002"/>
            <a:ext cx="720080" cy="864096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7492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fld id="{4EF4FB45-54ED-4E01-A23B-CAA1FF20C47C}" type="slidenum">
              <a:rPr lang="en-US" altLang="zh-TW"/>
              <a:pPr/>
              <a:t>8</a:t>
            </a:fld>
            <a:endParaRPr lang="en-US" altLang="zh-TW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l="4792" t="7143" r="1726" b="6031"/>
          <a:stretch/>
        </p:blipFill>
        <p:spPr>
          <a:xfrm>
            <a:off x="0" y="0"/>
            <a:ext cx="12192000" cy="6817420"/>
          </a:xfrm>
          <a:prstGeom prst="rect">
            <a:avLst/>
          </a:prstGeom>
        </p:spPr>
      </p:pic>
      <p:sp>
        <p:nvSpPr>
          <p:cNvPr id="11" name="Text Box 41"/>
          <p:cNvSpPr txBox="1">
            <a:spLocks noChangeArrowheads="1"/>
          </p:cNvSpPr>
          <p:nvPr/>
        </p:nvSpPr>
        <p:spPr bwMode="auto">
          <a:xfrm>
            <a:off x="1885443" y="76860"/>
            <a:ext cx="8610279" cy="1200329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dist" eaLnBrk="1" hangingPunct="1">
              <a:spcBef>
                <a:spcPct val="50000"/>
              </a:spcBef>
              <a:buFontTx/>
              <a:buNone/>
            </a:pPr>
            <a:r>
              <a:rPr lang="zh-TW" altLang="en-US" sz="3600" dirty="0" smtClean="0">
                <a:latin typeface="Verdana" panose="020B0604030504040204" pitchFamily="34" charset="0"/>
              </a:rPr>
              <a:t>聽到</a:t>
            </a:r>
            <a:r>
              <a:rPr lang="en-US" altLang="zh-TW" sz="3600" dirty="0" smtClean="0">
                <a:latin typeface="Verdana" panose="020B0604030504040204" pitchFamily="34" charset="0"/>
              </a:rPr>
              <a:t>”</a:t>
            </a:r>
            <a:r>
              <a:rPr lang="zh-TW" altLang="en-US" sz="3600" b="1" dirty="0" smtClean="0">
                <a:solidFill>
                  <a:srgbClr val="FF0000"/>
                </a:solidFill>
                <a:latin typeface="Verdana" panose="020B0604030504040204" pitchFamily="34" charset="0"/>
              </a:rPr>
              <a:t>過馬路</a:t>
            </a:r>
            <a:r>
              <a:rPr lang="en-US" altLang="zh-TW" sz="3600" dirty="0" smtClean="0">
                <a:latin typeface="Verdana" panose="020B0604030504040204" pitchFamily="34" charset="0"/>
              </a:rPr>
              <a:t>”</a:t>
            </a:r>
            <a:r>
              <a:rPr lang="zh-TW" altLang="en-US" sz="3600" dirty="0" smtClean="0">
                <a:latin typeface="Verdana" panose="020B0604030504040204" pitchFamily="34" charset="0"/>
              </a:rPr>
              <a:t>快速通過</a:t>
            </a:r>
            <a:r>
              <a:rPr lang="en-US" altLang="zh-TW" sz="3600" dirty="0" smtClean="0">
                <a:latin typeface="Verdana" panose="020B0604030504040204" pitchFamily="34" charset="0"/>
              </a:rPr>
              <a:t>,</a:t>
            </a:r>
            <a:r>
              <a:rPr lang="zh-TW" altLang="en-US" sz="3600" dirty="0" smtClean="0">
                <a:latin typeface="Verdana" panose="020B0604030504040204" pitchFamily="34" charset="0"/>
              </a:rPr>
              <a:t>聽到</a:t>
            </a:r>
            <a:r>
              <a:rPr lang="en-US" altLang="zh-TW" sz="3600" dirty="0" smtClean="0">
                <a:latin typeface="Verdana" panose="020B0604030504040204" pitchFamily="34" charset="0"/>
              </a:rPr>
              <a:t>”</a:t>
            </a:r>
            <a:r>
              <a:rPr lang="zh-TW" altLang="en-US" sz="3600" dirty="0" smtClean="0">
                <a:solidFill>
                  <a:srgbClr val="FF0000"/>
                </a:solidFill>
                <a:latin typeface="Verdana" panose="020B0604030504040204" pitchFamily="34" charset="0"/>
              </a:rPr>
              <a:t>不要過</a:t>
            </a:r>
            <a:r>
              <a:rPr lang="en-US" altLang="zh-TW" sz="3600" dirty="0" smtClean="0">
                <a:latin typeface="Verdana" panose="020B0604030504040204" pitchFamily="34" charset="0"/>
              </a:rPr>
              <a:t>”!</a:t>
            </a:r>
            <a:r>
              <a:rPr lang="zh-TW" altLang="en-US" sz="3600" dirty="0" smtClean="0">
                <a:solidFill>
                  <a:srgbClr val="FF0000"/>
                </a:solidFill>
                <a:latin typeface="Verdana" panose="020B0604030504040204" pitchFamily="34" charset="0"/>
              </a:rPr>
              <a:t>即使有綠色通行號燈號</a:t>
            </a:r>
            <a:r>
              <a:rPr lang="en-US" altLang="zh-TW" sz="3600" dirty="0" smtClean="0">
                <a:solidFill>
                  <a:srgbClr val="FF0000"/>
                </a:solidFill>
                <a:latin typeface="Verdana" panose="020B0604030504040204" pitchFamily="34" charset="0"/>
              </a:rPr>
              <a:t>,</a:t>
            </a:r>
            <a:r>
              <a:rPr lang="zh-TW" altLang="en-US" sz="3600" dirty="0" smtClean="0">
                <a:solidFill>
                  <a:srgbClr val="FF0000"/>
                </a:solidFill>
                <a:latin typeface="Verdana" panose="020B0604030504040204" pitchFamily="34" charset="0"/>
              </a:rPr>
              <a:t>也不能通行</a:t>
            </a:r>
            <a:r>
              <a:rPr lang="en-US" altLang="zh-TW" sz="3600" b="1" dirty="0">
                <a:solidFill>
                  <a:srgbClr val="FF0000"/>
                </a:solidFill>
                <a:latin typeface="Verdana" panose="020B0604030504040204" pitchFamily="34" charset="0"/>
              </a:rPr>
              <a:t>!</a:t>
            </a:r>
            <a:endParaRPr lang="en-US" altLang="zh-TW" sz="3600" dirty="0">
              <a:latin typeface="Verdana" panose="020B0604030504040204" pitchFamily="34" charset="0"/>
            </a:endParaRPr>
          </a:p>
        </p:txBody>
      </p:sp>
      <p:sp>
        <p:nvSpPr>
          <p:cNvPr id="14" name="Text Box 41"/>
          <p:cNvSpPr txBox="1">
            <a:spLocks noChangeArrowheads="1"/>
          </p:cNvSpPr>
          <p:nvPr/>
        </p:nvSpPr>
        <p:spPr bwMode="auto">
          <a:xfrm>
            <a:off x="2119173" y="1697783"/>
            <a:ext cx="8142817" cy="830997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dist" eaLnBrk="1" hangingPunct="1">
              <a:spcBef>
                <a:spcPct val="50000"/>
              </a:spcBef>
              <a:buFontTx/>
              <a:buNone/>
            </a:pPr>
            <a:r>
              <a:rPr lang="zh-TW" altLang="en-US" sz="4800" dirty="0" smtClean="0">
                <a:latin typeface="Verdana" panose="020B0604030504040204" pitchFamily="34" charset="0"/>
              </a:rPr>
              <a:t>確保整個新民街交通流暢</a:t>
            </a:r>
            <a:endParaRPr lang="zh-TW" altLang="en-US" sz="4800" b="1" dirty="0">
              <a:solidFill>
                <a:srgbClr val="FF0000"/>
              </a:solidFill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8635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fld id="{4EF4FB45-54ED-4E01-A23B-CAA1FF20C47C}" type="slidenum">
              <a:rPr lang="en-US" altLang="zh-TW"/>
              <a:pPr/>
              <a:t>9</a:t>
            </a:fld>
            <a:endParaRPr lang="en-US" altLang="zh-TW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l="4792" t="7143" r="1726" b="6031"/>
          <a:stretch/>
        </p:blipFill>
        <p:spPr>
          <a:xfrm>
            <a:off x="0" y="0"/>
            <a:ext cx="12192000" cy="6817420"/>
          </a:xfrm>
          <a:prstGeom prst="rect">
            <a:avLst/>
          </a:prstGeom>
        </p:spPr>
      </p:pic>
      <p:sp>
        <p:nvSpPr>
          <p:cNvPr id="5" name="乘號 4"/>
          <p:cNvSpPr/>
          <p:nvPr/>
        </p:nvSpPr>
        <p:spPr>
          <a:xfrm>
            <a:off x="1956726" y="4016923"/>
            <a:ext cx="920662" cy="934500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乘號 5"/>
          <p:cNvSpPr/>
          <p:nvPr/>
        </p:nvSpPr>
        <p:spPr>
          <a:xfrm>
            <a:off x="7954012" y="4657696"/>
            <a:ext cx="920662" cy="934500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乘號 6"/>
          <p:cNvSpPr/>
          <p:nvPr/>
        </p:nvSpPr>
        <p:spPr>
          <a:xfrm>
            <a:off x="3259052" y="3594360"/>
            <a:ext cx="920662" cy="934500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乘號 7"/>
          <p:cNvSpPr/>
          <p:nvPr/>
        </p:nvSpPr>
        <p:spPr>
          <a:xfrm>
            <a:off x="3972562" y="3232410"/>
            <a:ext cx="920662" cy="934500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乘號 8"/>
          <p:cNvSpPr/>
          <p:nvPr/>
        </p:nvSpPr>
        <p:spPr>
          <a:xfrm>
            <a:off x="6908440" y="3795251"/>
            <a:ext cx="920662" cy="934500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乘號 9"/>
          <p:cNvSpPr/>
          <p:nvPr/>
        </p:nvSpPr>
        <p:spPr>
          <a:xfrm>
            <a:off x="9852085" y="5421850"/>
            <a:ext cx="920662" cy="934500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Text Box 41"/>
          <p:cNvSpPr txBox="1">
            <a:spLocks noChangeArrowheads="1"/>
          </p:cNvSpPr>
          <p:nvPr/>
        </p:nvSpPr>
        <p:spPr bwMode="auto">
          <a:xfrm>
            <a:off x="2408021" y="76860"/>
            <a:ext cx="8142817" cy="1200329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dist" eaLnBrk="1" hangingPunct="1">
              <a:spcBef>
                <a:spcPct val="50000"/>
              </a:spcBef>
              <a:buFontTx/>
              <a:buNone/>
            </a:pPr>
            <a:r>
              <a:rPr lang="zh-TW" altLang="en-US" sz="3600" dirty="0" smtClean="0">
                <a:latin typeface="Verdana" panose="020B0604030504040204" pitchFamily="34" charset="0"/>
              </a:rPr>
              <a:t>保持行人通道暢通</a:t>
            </a:r>
            <a:r>
              <a:rPr lang="en-US" altLang="zh-TW" sz="3600" dirty="0" smtClean="0">
                <a:latin typeface="Verdana" panose="020B0604030504040204" pitchFamily="34" charset="0"/>
              </a:rPr>
              <a:t>,</a:t>
            </a:r>
            <a:r>
              <a:rPr lang="zh-TW" altLang="en-US" sz="3600" dirty="0" smtClean="0">
                <a:latin typeface="Verdana" panose="020B0604030504040204" pitchFamily="34" charset="0"/>
              </a:rPr>
              <a:t>請有家長接送的同學確實轉逹</a:t>
            </a:r>
            <a:r>
              <a:rPr lang="en-US" altLang="zh-TW" sz="3600" dirty="0" smtClean="0">
                <a:latin typeface="Verdana" panose="020B0604030504040204" pitchFamily="34" charset="0"/>
              </a:rPr>
              <a:t>:</a:t>
            </a:r>
            <a:r>
              <a:rPr lang="zh-TW" altLang="en-US" sz="3600" dirty="0" smtClean="0">
                <a:latin typeface="Verdana" panose="020B0604030504040204" pitchFamily="34" charset="0"/>
              </a:rPr>
              <a:t>車不要停在打</a:t>
            </a:r>
            <a:r>
              <a:rPr lang="en-US" altLang="zh-TW" sz="3600" b="1" dirty="0" smtClean="0">
                <a:solidFill>
                  <a:srgbClr val="FF0000"/>
                </a:solidFill>
                <a:latin typeface="Verdana" panose="020B0604030504040204" pitchFamily="34" charset="0"/>
              </a:rPr>
              <a:t>X</a:t>
            </a:r>
            <a:r>
              <a:rPr lang="zh-TW" altLang="en-US" sz="3600" dirty="0" smtClean="0">
                <a:latin typeface="Verdana" panose="020B0604030504040204" pitchFamily="34" charset="0"/>
              </a:rPr>
              <a:t>的地方</a:t>
            </a:r>
            <a:endParaRPr lang="zh-TW" altLang="en-US" sz="3600" b="1" dirty="0">
              <a:solidFill>
                <a:srgbClr val="FF0000"/>
              </a:solidFill>
              <a:latin typeface="Verdana" panose="020B0604030504040204" pitchFamily="34" charset="0"/>
            </a:endParaRPr>
          </a:p>
        </p:txBody>
      </p:sp>
      <p:sp>
        <p:nvSpPr>
          <p:cNvPr id="12" name="乘號 11"/>
          <p:cNvSpPr/>
          <p:nvPr/>
        </p:nvSpPr>
        <p:spPr>
          <a:xfrm>
            <a:off x="455011" y="4484173"/>
            <a:ext cx="920662" cy="934500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乘號 12"/>
          <p:cNvSpPr/>
          <p:nvPr/>
        </p:nvSpPr>
        <p:spPr>
          <a:xfrm>
            <a:off x="6194930" y="3072520"/>
            <a:ext cx="920662" cy="934500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28073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15805</TotalTime>
  <Words>343</Words>
  <Application>Microsoft Office PowerPoint</Application>
  <PresentationFormat>寬螢幕</PresentationFormat>
  <Paragraphs>57</Paragraphs>
  <Slides>24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24</vt:i4>
      </vt:variant>
    </vt:vector>
  </HeadingPairs>
  <TitlesOfParts>
    <vt:vector size="31" baseType="lpstr">
      <vt:lpstr>新細明體</vt:lpstr>
      <vt:lpstr>標楷體</vt:lpstr>
      <vt:lpstr>Arial</vt:lpstr>
      <vt:lpstr>Calibri</vt:lpstr>
      <vt:lpstr>Calibri Light</vt:lpstr>
      <vt:lpstr>Verdana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user</cp:lastModifiedBy>
  <cp:revision>41</cp:revision>
  <dcterms:created xsi:type="dcterms:W3CDTF">2021-09-09T08:35:26Z</dcterms:created>
  <dcterms:modified xsi:type="dcterms:W3CDTF">2025-05-20T10:30:05Z</dcterms:modified>
</cp:coreProperties>
</file>