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4" r:id="rId5"/>
    <p:sldId id="261" r:id="rId6"/>
    <p:sldId id="258" r:id="rId7"/>
    <p:sldId id="259" r:id="rId8"/>
    <p:sldId id="275" r:id="rId9"/>
    <p:sldId id="272" r:id="rId10"/>
    <p:sldId id="273" r:id="rId11"/>
    <p:sldId id="274" r:id="rId12"/>
    <p:sldId id="263" r:id="rId13"/>
    <p:sldId id="265" r:id="rId14"/>
    <p:sldId id="271" r:id="rId15"/>
    <p:sldId id="266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501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17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57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3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08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71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6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77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0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76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71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09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1A6-98A1-4623-9573-4657724BE9D6}" type="datetimeFigureOut">
              <a:rPr lang="zh-TW" altLang="en-US" smtClean="0"/>
              <a:t>2024/7/29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49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6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3189" t="6620" r="10290" b="13574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032618" y="8965"/>
            <a:ext cx="10126765" cy="150650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lnSpc>
                <a:spcPts val="4000"/>
              </a:lnSpc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新北巿私立淡江中學</a:t>
            </a:r>
            <a:endParaRPr lang="en-US" altLang="zh-TW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 eaLnBrk="1" hangingPunct="1">
              <a:lnSpc>
                <a:spcPts val="4000"/>
              </a:lnSpc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交通安全教育宣導 </a:t>
            </a:r>
            <a:endParaRPr lang="zh-TW" altLang="en-US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463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10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92" t="7143" r="1726" b="6031"/>
          <a:stretch/>
        </p:blipFill>
        <p:spPr>
          <a:xfrm>
            <a:off x="0" y="0"/>
            <a:ext cx="12192000" cy="6817420"/>
          </a:xfrm>
          <a:prstGeom prst="rect">
            <a:avLst/>
          </a:prstGeom>
        </p:spPr>
      </p:pic>
      <p:sp>
        <p:nvSpPr>
          <p:cNvPr id="5" name="乘號 4"/>
          <p:cNvSpPr/>
          <p:nvPr/>
        </p:nvSpPr>
        <p:spPr>
          <a:xfrm>
            <a:off x="1956726" y="401692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乘號 5"/>
          <p:cNvSpPr/>
          <p:nvPr/>
        </p:nvSpPr>
        <p:spPr>
          <a:xfrm>
            <a:off x="7954012" y="4657696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乘號 6"/>
          <p:cNvSpPr/>
          <p:nvPr/>
        </p:nvSpPr>
        <p:spPr>
          <a:xfrm>
            <a:off x="3259052" y="359436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3972562" y="323241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乘號 8"/>
          <p:cNvSpPr/>
          <p:nvPr/>
        </p:nvSpPr>
        <p:spPr>
          <a:xfrm>
            <a:off x="6908440" y="3795251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9852085" y="542185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保持行人道路暢通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乘號 11"/>
          <p:cNvSpPr/>
          <p:nvPr/>
        </p:nvSpPr>
        <p:spPr>
          <a:xfrm>
            <a:off x="455011" y="448417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43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11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86944" y="4160159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087312" y="4472247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265873" y="4480560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2642309" y="4189474"/>
            <a:ext cx="599526" cy="1043457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1085656" y="4160159"/>
            <a:ext cx="599526" cy="1043457"/>
          </a:xfrm>
          <a:prstGeom prst="rect">
            <a:avLst/>
          </a:prstGeom>
        </p:spPr>
      </p:pic>
      <p:sp>
        <p:nvSpPr>
          <p:cNvPr id="8" name="乘號 7"/>
          <p:cNvSpPr/>
          <p:nvPr/>
        </p:nvSpPr>
        <p:spPr>
          <a:xfrm>
            <a:off x="888210" y="4497119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乘號 17"/>
          <p:cNvSpPr/>
          <p:nvPr/>
        </p:nvSpPr>
        <p:spPr>
          <a:xfrm>
            <a:off x="4133575" y="3872934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乘號 19"/>
          <p:cNvSpPr/>
          <p:nvPr/>
        </p:nvSpPr>
        <p:spPr>
          <a:xfrm>
            <a:off x="4930067" y="4430629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乘號 20"/>
          <p:cNvSpPr/>
          <p:nvPr/>
        </p:nvSpPr>
        <p:spPr>
          <a:xfrm>
            <a:off x="6348174" y="4340184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乘號 22"/>
          <p:cNvSpPr/>
          <p:nvPr/>
        </p:nvSpPr>
        <p:spPr>
          <a:xfrm>
            <a:off x="8398923" y="3659872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保持行人道路暢通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2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6150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機車安全行駛示意圖</a:t>
            </a:r>
            <a:r>
              <a:rPr lang="en-US" altLang="zh-TW" sz="3600" dirty="0" smtClean="0">
                <a:latin typeface="Verdana" panose="020B0604030504040204" pitchFamily="34" charset="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新民街轉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120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巷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40600" y="41474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087312" y="4472247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265873" y="4480560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2642309" y="4189474"/>
            <a:ext cx="599526" cy="1043457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右彎箭號 27"/>
          <p:cNvSpPr/>
          <p:nvPr/>
        </p:nvSpPr>
        <p:spPr>
          <a:xfrm rot="10800000" flipH="1">
            <a:off x="2797972" y="5411438"/>
            <a:ext cx="4979191" cy="10280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1" name="圖片 3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1085656" y="4160159"/>
            <a:ext cx="599526" cy="1043457"/>
          </a:xfrm>
          <a:prstGeom prst="rect">
            <a:avLst/>
          </a:prstGeom>
        </p:spPr>
      </p:pic>
      <p:sp>
        <p:nvSpPr>
          <p:cNvPr id="32" name="橢圓 31"/>
          <p:cNvSpPr/>
          <p:nvPr/>
        </p:nvSpPr>
        <p:spPr>
          <a:xfrm>
            <a:off x="2616625" y="4783667"/>
            <a:ext cx="476292" cy="581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888210" y="4497119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3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13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786458" y="41213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188381" y="4446806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401342" y="4442055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9915023" y="4139586"/>
            <a:ext cx="486319" cy="111540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930984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spcBef>
                <a:spcPct val="50000"/>
              </a:spcBef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機車安全行駛示意圖</a:t>
            </a:r>
            <a:r>
              <a:rPr lang="en-US" altLang="zh-TW" sz="3600" dirty="0" smtClean="0">
                <a:latin typeface="Verdana" panose="020B0604030504040204" pitchFamily="34" charset="0"/>
              </a:rPr>
              <a:t>-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120</a:t>
            </a:r>
            <a:r>
              <a:rPr lang="zh-TW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巷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轉新民街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右彎箭號 32"/>
          <p:cNvSpPr/>
          <p:nvPr/>
        </p:nvSpPr>
        <p:spPr>
          <a:xfrm rot="13149662" flipH="1">
            <a:off x="8016407" y="5126952"/>
            <a:ext cx="961019" cy="166861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乘號 33"/>
          <p:cNvSpPr/>
          <p:nvPr/>
        </p:nvSpPr>
        <p:spPr>
          <a:xfrm>
            <a:off x="8071776" y="453127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9385931" y="5028615"/>
            <a:ext cx="476292" cy="581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1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14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40600" y="41474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188381" y="4446806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401342" y="4442055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7999736" y="3744816"/>
            <a:ext cx="640864" cy="111540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930984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spcBef>
                <a:spcPct val="50000"/>
              </a:spcBef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機車安全行駛示意圖</a:t>
            </a:r>
            <a:r>
              <a:rPr lang="en-US" altLang="zh-TW" sz="3600" dirty="0" smtClean="0">
                <a:latin typeface="Verdana" panose="020B0604030504040204" pitchFamily="34" charset="0"/>
              </a:rPr>
              <a:t>-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120</a:t>
            </a:r>
            <a:r>
              <a:rPr lang="zh-TW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巷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轉新民街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右彎箭號 17"/>
          <p:cNvSpPr/>
          <p:nvPr/>
        </p:nvSpPr>
        <p:spPr>
          <a:xfrm rot="15333388">
            <a:off x="5794076" y="2624049"/>
            <a:ext cx="1139879" cy="54944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6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911149" y="4547688"/>
            <a:ext cx="476292" cy="581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乘號 22"/>
          <p:cNvSpPr/>
          <p:nvPr/>
        </p:nvSpPr>
        <p:spPr>
          <a:xfrm>
            <a:off x="9141879" y="5048245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6150" name="Text Box 41"/>
          <p:cNvSpPr txBox="1">
            <a:spLocks noChangeArrowheads="1"/>
          </p:cNvSpPr>
          <p:nvPr/>
        </p:nvSpPr>
        <p:spPr bwMode="auto">
          <a:xfrm>
            <a:off x="4819650" y="115889"/>
            <a:ext cx="57404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家長機車</a:t>
            </a:r>
            <a:r>
              <a:rPr lang="zh-TW" altLang="en-US" sz="3600" dirty="0">
                <a:latin typeface="Verdana" panose="020B0604030504040204" pitchFamily="34" charset="0"/>
              </a:rPr>
              <a:t>注意圖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40600" y="41474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087312" y="4472247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265873" y="4480560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906025" y="3863849"/>
            <a:ext cx="762327" cy="1326808"/>
          </a:xfrm>
          <a:prstGeom prst="rect">
            <a:avLst/>
          </a:prstGeom>
        </p:spPr>
      </p:pic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7999736" y="3744816"/>
            <a:ext cx="640864" cy="111540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弧形向右箭號 5"/>
          <p:cNvSpPr/>
          <p:nvPr/>
        </p:nvSpPr>
        <p:spPr>
          <a:xfrm rot="15735504">
            <a:off x="2352798" y="4047925"/>
            <a:ext cx="567127" cy="23537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弧形向右箭號 31"/>
          <p:cNvSpPr/>
          <p:nvPr/>
        </p:nvSpPr>
        <p:spPr>
          <a:xfrm rot="17515909">
            <a:off x="9534122" y="4480583"/>
            <a:ext cx="567127" cy="25488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3" name="乘號 32"/>
          <p:cNvSpPr/>
          <p:nvPr/>
        </p:nvSpPr>
        <p:spPr>
          <a:xfrm>
            <a:off x="9345211" y="559196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乘號 33"/>
          <p:cNvSpPr/>
          <p:nvPr/>
        </p:nvSpPr>
        <p:spPr>
          <a:xfrm>
            <a:off x="2296254" y="4985836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5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591" t="8048" r="4394" b="1986"/>
          <a:stretch/>
        </p:blipFill>
        <p:spPr>
          <a:xfrm>
            <a:off x="1" y="0"/>
            <a:ext cx="7869382" cy="685799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869384" y="0"/>
            <a:ext cx="4322616" cy="6760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4400" b="1" dirty="0" smtClean="0">
                <a:solidFill>
                  <a:srgbClr val="0070C0"/>
                </a:solidFill>
              </a:rPr>
              <a:t>為維護學生上學進入安全，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乘坐家長汽車到校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之同學，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在文化國小至淡水國中前開濶處，靠右讓學生下車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，同時順著真理街駛離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 rot="14925178" flipH="1">
            <a:off x="3991527" y="3870216"/>
            <a:ext cx="1903472" cy="1246022"/>
          </a:xfrm>
          <a:prstGeom prst="ellipse">
            <a:avLst/>
          </a:prstGeom>
          <a:solidFill>
            <a:srgbClr val="3399FF">
              <a:alpha val="9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汽車</a:t>
            </a:r>
            <a:endParaRPr lang="en-US" altLang="zh-TW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接送處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3545100" y="4051300"/>
            <a:ext cx="0" cy="232410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 rot="5400000">
            <a:off x="2898770" y="5086970"/>
            <a:ext cx="1292662" cy="32316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離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方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1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409" t="7239" r="2879" b="7778"/>
          <a:stretch/>
        </p:blipFill>
        <p:spPr>
          <a:xfrm>
            <a:off x="0" y="0"/>
            <a:ext cx="7934524" cy="3477491"/>
          </a:xfrm>
          <a:prstGeom prst="rect">
            <a:avLst/>
          </a:prstGeom>
          <a:solidFill>
            <a:srgbClr val="3399FF"/>
          </a:solidFill>
        </p:spPr>
      </p:pic>
      <p:sp>
        <p:nvSpPr>
          <p:cNvPr id="5" name="文字方塊 4"/>
          <p:cNvSpPr txBox="1"/>
          <p:nvPr/>
        </p:nvSpPr>
        <p:spPr>
          <a:xfrm>
            <a:off x="7934524" y="79814"/>
            <a:ext cx="4322616" cy="66983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4400" b="1" dirty="0" smtClean="0">
                <a:solidFill>
                  <a:srgbClr val="0070C0"/>
                </a:solidFill>
              </a:rPr>
              <a:t>為維護學生上學進入安全，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乘坐家長機車到校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之同學，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在真理街４巷及小白宮路口兩處，靠右讓學生下車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，同時順向駛離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 rot="17552343" flipH="1">
            <a:off x="3006189" y="660685"/>
            <a:ext cx="474266" cy="3111992"/>
          </a:xfrm>
          <a:prstGeom prst="ellipse">
            <a:avLst/>
          </a:prstGeom>
          <a:solidFill>
            <a:srgbClr val="3399FF">
              <a:alpha val="9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機車接送處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8787" t="8047" r="2652" b="31203"/>
          <a:stretch/>
        </p:blipFill>
        <p:spPr>
          <a:xfrm>
            <a:off x="0" y="3477491"/>
            <a:ext cx="7934524" cy="3403741"/>
          </a:xfrm>
          <a:prstGeom prst="rect">
            <a:avLst/>
          </a:prstGeom>
        </p:spPr>
      </p:pic>
      <p:cxnSp>
        <p:nvCxnSpPr>
          <p:cNvPr id="14" name="直線單箭頭接點 13"/>
          <p:cNvCxnSpPr/>
          <p:nvPr/>
        </p:nvCxnSpPr>
        <p:spPr>
          <a:xfrm flipH="1" flipV="1">
            <a:off x="362851" y="5777352"/>
            <a:ext cx="2277410" cy="552292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464182" y="5179361"/>
            <a:ext cx="2485921" cy="15240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 rot="906198">
            <a:off x="1155792" y="59153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603556" y="51193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769040" y="507089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真理街</a:t>
            </a:r>
            <a:r>
              <a:rPr lang="en-US" altLang="zh-TW" b="1" dirty="0" smtClean="0">
                <a:solidFill>
                  <a:schemeClr val="bg1"/>
                </a:solidFill>
              </a:rPr>
              <a:t>3</a:t>
            </a:r>
            <a:r>
              <a:rPr lang="zh-TW" altLang="en-US" b="1" dirty="0" smtClean="0">
                <a:solidFill>
                  <a:schemeClr val="bg1"/>
                </a:solidFill>
              </a:rPr>
              <a:t>巷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 rot="17212264" flipH="1">
            <a:off x="1290910" y="3958194"/>
            <a:ext cx="474266" cy="3111992"/>
          </a:xfrm>
          <a:prstGeom prst="ellipse">
            <a:avLst/>
          </a:prstGeom>
          <a:solidFill>
            <a:srgbClr val="3399FF">
              <a:alpha val="9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機車接送處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H="1" flipV="1">
            <a:off x="872836" y="1738745"/>
            <a:ext cx="1595411" cy="1233217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 rot="2401195">
            <a:off x="1308192" y="22854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9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1748" t="9963" r="22022" b="20091"/>
          <a:stretch/>
        </p:blipFill>
        <p:spPr>
          <a:xfrm>
            <a:off x="-29804" y="79814"/>
            <a:ext cx="12221804" cy="6778186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V="1">
            <a:off x="8821979" y="3153401"/>
            <a:ext cx="2485921" cy="15240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8961353" y="30934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126837" y="304493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真理街</a:t>
            </a:r>
            <a:r>
              <a:rPr lang="en-US" altLang="zh-TW" b="1" dirty="0">
                <a:solidFill>
                  <a:schemeClr val="bg1"/>
                </a:solidFill>
              </a:rPr>
              <a:t>4</a:t>
            </a:r>
            <a:r>
              <a:rPr lang="zh-TW" altLang="en-US" b="1" dirty="0" smtClean="0">
                <a:solidFill>
                  <a:schemeClr val="bg1"/>
                </a:solidFill>
              </a:rPr>
              <a:t>巷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 rot="13627906">
            <a:off x="7184120" y="4275983"/>
            <a:ext cx="909651" cy="2694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6294703">
            <a:off x="7592272" y="5168472"/>
            <a:ext cx="909651" cy="2694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5760666" y="3713600"/>
            <a:ext cx="640864" cy="1115405"/>
          </a:xfrm>
          <a:prstGeom prst="rect">
            <a:avLst/>
          </a:prstGeom>
        </p:spPr>
      </p:pic>
      <p:sp>
        <p:nvSpPr>
          <p:cNvPr id="7" name="禁止標誌 6"/>
          <p:cNvSpPr/>
          <p:nvPr/>
        </p:nvSpPr>
        <p:spPr>
          <a:xfrm>
            <a:off x="7594098" y="4020282"/>
            <a:ext cx="569626" cy="71238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禁止標誌 21"/>
          <p:cNvSpPr/>
          <p:nvPr/>
        </p:nvSpPr>
        <p:spPr>
          <a:xfrm>
            <a:off x="7846965" y="4732668"/>
            <a:ext cx="569626" cy="71238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禁止標誌 23"/>
          <p:cNvSpPr/>
          <p:nvPr/>
        </p:nvSpPr>
        <p:spPr>
          <a:xfrm>
            <a:off x="5760666" y="3915109"/>
            <a:ext cx="569626" cy="71238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1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8701" r="7475" b="8002"/>
          <a:stretch>
            <a:fillRect/>
          </a:stretch>
        </p:blipFill>
        <p:spPr bwMode="auto">
          <a:xfrm>
            <a:off x="1514476" y="765175"/>
            <a:ext cx="91535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5511800" y="685323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1E10B13-63A4-4B46-BD9D-16CB8489D89C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7172" name="Text Box 41"/>
          <p:cNvSpPr txBox="1">
            <a:spLocks noChangeArrowheads="1"/>
          </p:cNvSpPr>
          <p:nvPr/>
        </p:nvSpPr>
        <p:spPr bwMode="auto">
          <a:xfrm>
            <a:off x="4862514" y="76201"/>
            <a:ext cx="5805487" cy="64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Verdana" panose="020B0604030504040204" pitchFamily="34" charset="0"/>
              </a:rPr>
              <a:t>家長機車接送位置示意圖</a:t>
            </a:r>
          </a:p>
        </p:txBody>
      </p:sp>
      <p:sp>
        <p:nvSpPr>
          <p:cNvPr id="7173" name="Text Box 41"/>
          <p:cNvSpPr txBox="1">
            <a:spLocks noChangeArrowheads="1"/>
          </p:cNvSpPr>
          <p:nvPr/>
        </p:nvSpPr>
        <p:spPr bwMode="auto">
          <a:xfrm>
            <a:off x="1524000" y="6127751"/>
            <a:ext cx="5391150" cy="64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因道路狹隘為確保學生安全及交通順暢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請機車接送學生的家長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確依本示意圖分流行駛</a:t>
            </a:r>
          </a:p>
        </p:txBody>
      </p:sp>
      <p:sp>
        <p:nvSpPr>
          <p:cNvPr id="18" name="橢圓 17"/>
          <p:cNvSpPr/>
          <p:nvPr/>
        </p:nvSpPr>
        <p:spPr>
          <a:xfrm>
            <a:off x="4405314" y="2695576"/>
            <a:ext cx="358775" cy="4032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/>
              <a:t>前門</a:t>
            </a:r>
          </a:p>
        </p:txBody>
      </p:sp>
      <p:sp>
        <p:nvSpPr>
          <p:cNvPr id="21" name="橢圓 20"/>
          <p:cNvSpPr/>
          <p:nvPr/>
        </p:nvSpPr>
        <p:spPr>
          <a:xfrm>
            <a:off x="4792663" y="3098801"/>
            <a:ext cx="258762" cy="619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b="1" dirty="0"/>
          </a:p>
        </p:txBody>
      </p:sp>
      <p:sp>
        <p:nvSpPr>
          <p:cNvPr id="22" name="向下箭號 21"/>
          <p:cNvSpPr/>
          <p:nvPr/>
        </p:nvSpPr>
        <p:spPr>
          <a:xfrm rot="1058608">
            <a:off x="4521200" y="3814763"/>
            <a:ext cx="304800" cy="1090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 rot="7549377">
            <a:off x="3001169" y="3440907"/>
            <a:ext cx="304800" cy="1090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向下箭號 23"/>
          <p:cNvSpPr/>
          <p:nvPr/>
        </p:nvSpPr>
        <p:spPr>
          <a:xfrm rot="18418916">
            <a:off x="5358607" y="5056982"/>
            <a:ext cx="304800" cy="1090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179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9401" r="20074" b="14999"/>
          <a:stretch>
            <a:fillRect/>
          </a:stretch>
        </p:blipFill>
        <p:spPr bwMode="auto">
          <a:xfrm>
            <a:off x="6964364" y="2871789"/>
            <a:ext cx="37036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橢圓 25"/>
          <p:cNvSpPr/>
          <p:nvPr/>
        </p:nvSpPr>
        <p:spPr>
          <a:xfrm>
            <a:off x="8089901" y="6053138"/>
            <a:ext cx="1617663" cy="7350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/>
              <a:t>接送位置</a:t>
            </a:r>
          </a:p>
        </p:txBody>
      </p:sp>
      <p:sp>
        <p:nvSpPr>
          <p:cNvPr id="29" name="矩形 28"/>
          <p:cNvSpPr/>
          <p:nvPr/>
        </p:nvSpPr>
        <p:spPr>
          <a:xfrm rot="2259369">
            <a:off x="3246439" y="1944688"/>
            <a:ext cx="87788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真理街</a:t>
            </a:r>
          </a:p>
        </p:txBody>
      </p:sp>
      <p:sp>
        <p:nvSpPr>
          <p:cNvPr id="30" name="矩形 29"/>
          <p:cNvSpPr/>
          <p:nvPr/>
        </p:nvSpPr>
        <p:spPr>
          <a:xfrm rot="1069349">
            <a:off x="4846787" y="3186114"/>
            <a:ext cx="461665" cy="1971675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 理 街 四 巷</a:t>
            </a:r>
          </a:p>
        </p:txBody>
      </p:sp>
      <p:sp>
        <p:nvSpPr>
          <p:cNvPr id="31" name="矩形 30"/>
          <p:cNvSpPr/>
          <p:nvPr/>
        </p:nvSpPr>
        <p:spPr>
          <a:xfrm rot="1069349">
            <a:off x="6391425" y="1709739"/>
            <a:ext cx="461665" cy="1970087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 理 街 三 巷</a:t>
            </a:r>
          </a:p>
        </p:txBody>
      </p:sp>
      <p:sp>
        <p:nvSpPr>
          <p:cNvPr id="32" name="矩形 31"/>
          <p:cNvSpPr/>
          <p:nvPr/>
        </p:nvSpPr>
        <p:spPr>
          <a:xfrm rot="2259369">
            <a:off x="6256339" y="4621214"/>
            <a:ext cx="8778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真理街</a:t>
            </a:r>
          </a:p>
        </p:txBody>
      </p:sp>
    </p:spTree>
    <p:extLst>
      <p:ext uri="{BB962C8B-B14F-4D97-AF65-F5344CB8AC3E}">
        <p14:creationId xmlns:p14="http://schemas.microsoft.com/office/powerpoint/2010/main" val="12164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765175"/>
            <a:ext cx="9115425" cy="5956300"/>
          </a:xfrm>
        </p:spPr>
      </p:pic>
      <p:sp>
        <p:nvSpPr>
          <p:cNvPr id="409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21C6E77-BA67-4BD3-9C24-FF49316224F4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2640014" y="3629025"/>
            <a:ext cx="93662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管制點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7824789" y="3614738"/>
            <a:ext cx="93662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管制點</a:t>
            </a:r>
          </a:p>
        </p:txBody>
      </p:sp>
      <p:sp>
        <p:nvSpPr>
          <p:cNvPr id="4102" name="Text Box 41"/>
          <p:cNvSpPr txBox="1">
            <a:spLocks noChangeArrowheads="1"/>
          </p:cNvSpPr>
          <p:nvPr/>
        </p:nvSpPr>
        <p:spPr bwMode="auto">
          <a:xfrm>
            <a:off x="5316538" y="4992688"/>
            <a:ext cx="187166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交管總指揮位置</a:t>
            </a:r>
          </a:p>
        </p:txBody>
      </p:sp>
      <p:sp>
        <p:nvSpPr>
          <p:cNvPr id="4103" name="Line 33"/>
          <p:cNvSpPr>
            <a:spLocks noChangeShapeType="1"/>
          </p:cNvSpPr>
          <p:nvPr/>
        </p:nvSpPr>
        <p:spPr bwMode="auto">
          <a:xfrm>
            <a:off x="8379229" y="4497389"/>
            <a:ext cx="1186801" cy="835537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4" name="Line 33"/>
          <p:cNvSpPr>
            <a:spLocks noChangeShapeType="1"/>
          </p:cNvSpPr>
          <p:nvPr/>
        </p:nvSpPr>
        <p:spPr bwMode="auto">
          <a:xfrm flipH="1">
            <a:off x="2508800" y="4817785"/>
            <a:ext cx="504825" cy="719138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5" name="Text Box 41"/>
          <p:cNvSpPr txBox="1">
            <a:spLocks noChangeArrowheads="1"/>
          </p:cNvSpPr>
          <p:nvPr/>
        </p:nvSpPr>
        <p:spPr bwMode="auto">
          <a:xfrm>
            <a:off x="4819650" y="115888"/>
            <a:ext cx="5391150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Verdana" panose="020B0604030504040204" pitchFamily="34" charset="0"/>
              </a:rPr>
              <a:t>上學導護進入校園示意圖</a:t>
            </a:r>
          </a:p>
        </p:txBody>
      </p:sp>
      <p:sp>
        <p:nvSpPr>
          <p:cNvPr id="4106" name="Oval 5"/>
          <p:cNvSpPr>
            <a:spLocks noChangeArrowheads="1"/>
          </p:cNvSpPr>
          <p:nvPr/>
        </p:nvSpPr>
        <p:spPr bwMode="auto">
          <a:xfrm>
            <a:off x="7680325" y="4137026"/>
            <a:ext cx="1081088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Verdana" panose="020B0604030504040204" pitchFamily="34" charset="0"/>
            </a:endParaRPr>
          </a:p>
        </p:txBody>
      </p:sp>
      <p:sp>
        <p:nvSpPr>
          <p:cNvPr id="4107" name="Oval 5"/>
          <p:cNvSpPr>
            <a:spLocks noChangeArrowheads="1"/>
          </p:cNvSpPr>
          <p:nvPr/>
        </p:nvSpPr>
        <p:spPr bwMode="auto">
          <a:xfrm>
            <a:off x="2640013" y="4441826"/>
            <a:ext cx="1079500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Verdana" panose="020B0604030504040204" pitchFamily="34" charset="0"/>
            </a:endParaRPr>
          </a:p>
        </p:txBody>
      </p:sp>
      <p:sp>
        <p:nvSpPr>
          <p:cNvPr id="4108" name="Text Box 41"/>
          <p:cNvSpPr txBox="1">
            <a:spLocks noChangeArrowheads="1"/>
          </p:cNvSpPr>
          <p:nvPr/>
        </p:nvSpPr>
        <p:spPr bwMode="auto">
          <a:xfrm>
            <a:off x="4295775" y="6046788"/>
            <a:ext cx="5391150" cy="6461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步行或搭乘公車須穿越馬路進入校園的同學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請至管制點待命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聽從交管總指揮之指揮及哨音進入校園</a:t>
            </a:r>
          </a:p>
        </p:txBody>
      </p:sp>
    </p:spTree>
    <p:extLst>
      <p:ext uri="{BB962C8B-B14F-4D97-AF65-F5344CB8AC3E}">
        <p14:creationId xmlns:p14="http://schemas.microsoft.com/office/powerpoint/2010/main" val="33744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63588"/>
            <a:ext cx="9144000" cy="6094412"/>
          </a:xfrm>
        </p:spPr>
      </p:pic>
      <p:sp>
        <p:nvSpPr>
          <p:cNvPr id="512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FA28914-C2B6-4F13-98BA-8198BE7E4550}" type="slidenum">
              <a:rPr lang="en-US" altLang="zh-TW"/>
              <a:pPr/>
              <a:t>7</a:t>
            </a:fld>
            <a:endParaRPr lang="en-US" altLang="zh-TW"/>
          </a:p>
        </p:txBody>
      </p:sp>
      <p:sp>
        <p:nvSpPr>
          <p:cNvPr id="5124" name="Text Box 41"/>
          <p:cNvSpPr txBox="1">
            <a:spLocks noChangeArrowheads="1"/>
          </p:cNvSpPr>
          <p:nvPr/>
        </p:nvSpPr>
        <p:spPr bwMode="auto">
          <a:xfrm>
            <a:off x="4873626" y="4621213"/>
            <a:ext cx="187166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交管總指揮位置</a:t>
            </a:r>
          </a:p>
        </p:txBody>
      </p:sp>
      <p:sp>
        <p:nvSpPr>
          <p:cNvPr id="5125" name="Line 33"/>
          <p:cNvSpPr>
            <a:spLocks noChangeShapeType="1"/>
          </p:cNvSpPr>
          <p:nvPr/>
        </p:nvSpPr>
        <p:spPr bwMode="auto">
          <a:xfrm>
            <a:off x="7713663" y="4573589"/>
            <a:ext cx="2411412" cy="1730375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6" name="Line 33"/>
          <p:cNvSpPr>
            <a:spLocks noChangeShapeType="1"/>
          </p:cNvSpPr>
          <p:nvPr/>
        </p:nvSpPr>
        <p:spPr bwMode="auto">
          <a:xfrm flipH="1">
            <a:off x="1666875" y="4578351"/>
            <a:ext cx="3168650" cy="612775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Text Box 41"/>
          <p:cNvSpPr txBox="1">
            <a:spLocks noChangeArrowheads="1"/>
          </p:cNvSpPr>
          <p:nvPr/>
        </p:nvSpPr>
        <p:spPr bwMode="auto">
          <a:xfrm>
            <a:off x="4819650" y="115888"/>
            <a:ext cx="5391150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Verdana" panose="020B0604030504040204" pitchFamily="34" charset="0"/>
              </a:rPr>
              <a:t>放學返家導護示意圖</a:t>
            </a:r>
          </a:p>
        </p:txBody>
      </p:sp>
      <p:sp>
        <p:nvSpPr>
          <p:cNvPr id="5128" name="Text Box 41"/>
          <p:cNvSpPr txBox="1">
            <a:spLocks noChangeArrowheads="1"/>
          </p:cNvSpPr>
          <p:nvPr/>
        </p:nvSpPr>
        <p:spPr bwMode="auto">
          <a:xfrm>
            <a:off x="4295775" y="6046788"/>
            <a:ext cx="5391150" cy="6461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須穿越馬路返家的同學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請至管制線後方待命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聽從交管總指揮之指揮及哨音離開學校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4727575" y="4497388"/>
            <a:ext cx="2952750" cy="809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6745289" y="4256089"/>
            <a:ext cx="936625" cy="369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管制線</a:t>
            </a:r>
          </a:p>
        </p:txBody>
      </p:sp>
      <p:sp>
        <p:nvSpPr>
          <p:cNvPr id="5131" name="Line 33"/>
          <p:cNvSpPr>
            <a:spLocks noChangeShapeType="1"/>
          </p:cNvSpPr>
          <p:nvPr/>
        </p:nvSpPr>
        <p:spPr bwMode="auto">
          <a:xfrm flipH="1" flipV="1">
            <a:off x="1666875" y="4365626"/>
            <a:ext cx="2413000" cy="131763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2" name="Text Box 41"/>
          <p:cNvSpPr txBox="1">
            <a:spLocks noChangeArrowheads="1"/>
          </p:cNvSpPr>
          <p:nvPr/>
        </p:nvSpPr>
        <p:spPr bwMode="auto">
          <a:xfrm rot="201742">
            <a:off x="2051051" y="4110039"/>
            <a:ext cx="1452563" cy="276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200">
                <a:latin typeface="Verdana" panose="020B0604030504040204" pitchFamily="34" charset="0"/>
              </a:rPr>
              <a:t>搭乘公車步行方向</a:t>
            </a:r>
          </a:p>
        </p:txBody>
      </p:sp>
      <p:cxnSp>
        <p:nvCxnSpPr>
          <p:cNvPr id="13" name="直線接點 12"/>
          <p:cNvCxnSpPr/>
          <p:nvPr/>
        </p:nvCxnSpPr>
        <p:spPr>
          <a:xfrm flipH="1">
            <a:off x="9376411" y="4095002"/>
            <a:ext cx="720080" cy="86409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8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92" t="7143" r="1726" b="6031"/>
          <a:stretch/>
        </p:blipFill>
        <p:spPr>
          <a:xfrm>
            <a:off x="0" y="0"/>
            <a:ext cx="12192000" cy="6817420"/>
          </a:xfrm>
          <a:prstGeom prst="rect">
            <a:avLst/>
          </a:prstGeom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1885443" y="76860"/>
            <a:ext cx="8610279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聽到</a:t>
            </a:r>
            <a:r>
              <a:rPr lang="en-US" altLang="zh-TW" sz="3600" dirty="0" smtClean="0">
                <a:latin typeface="Verdana" panose="020B0604030504040204" pitchFamily="34" charset="0"/>
              </a:rPr>
              <a:t>”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過馬路</a:t>
            </a:r>
            <a:r>
              <a:rPr lang="en-US" altLang="zh-TW" sz="3600" dirty="0" smtClean="0">
                <a:latin typeface="Verdana" panose="020B0604030504040204" pitchFamily="34" charset="0"/>
              </a:rPr>
              <a:t>”</a:t>
            </a:r>
            <a:r>
              <a:rPr lang="zh-TW" altLang="en-US" sz="3600" dirty="0" smtClean="0">
                <a:latin typeface="Verdana" panose="020B0604030504040204" pitchFamily="34" charset="0"/>
              </a:rPr>
              <a:t>快速通過</a:t>
            </a:r>
            <a:r>
              <a:rPr lang="en-US" altLang="zh-TW" sz="3600" dirty="0" smtClean="0">
                <a:latin typeface="Verdana" panose="020B0604030504040204" pitchFamily="34" charset="0"/>
              </a:rPr>
              <a:t>,</a:t>
            </a:r>
            <a:r>
              <a:rPr lang="zh-TW" altLang="en-US" sz="3600" dirty="0" smtClean="0">
                <a:latin typeface="Verdana" panose="020B0604030504040204" pitchFamily="34" charset="0"/>
              </a:rPr>
              <a:t>聽到</a:t>
            </a:r>
            <a:r>
              <a:rPr lang="en-US" altLang="zh-TW" sz="3600" dirty="0" smtClean="0">
                <a:latin typeface="Verdana" panose="020B0604030504040204" pitchFamily="34" charset="0"/>
              </a:rPr>
              <a:t>”</a:t>
            </a:r>
            <a:r>
              <a:rPr lang="zh-TW" altLang="en-US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不要過</a:t>
            </a:r>
            <a:r>
              <a:rPr lang="en-US" altLang="zh-TW" sz="3600" dirty="0" smtClean="0">
                <a:latin typeface="Verdana" panose="020B0604030504040204" pitchFamily="34" charset="0"/>
              </a:rPr>
              <a:t>”!</a:t>
            </a:r>
            <a:r>
              <a:rPr lang="zh-TW" altLang="en-US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即使有綠色通行號燈號</a:t>
            </a:r>
            <a:r>
              <a:rPr lang="en-US" altLang="zh-TW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,</a:t>
            </a:r>
            <a:r>
              <a:rPr lang="zh-TW" altLang="en-US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也不能通行</a:t>
            </a:r>
            <a:r>
              <a:rPr lang="en-US" altLang="zh-TW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!</a:t>
            </a:r>
            <a:endParaRPr lang="en-US" altLang="zh-TW" sz="3600" dirty="0">
              <a:latin typeface="Verdana" panose="020B0604030504040204" pitchFamily="34" charset="0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2119173" y="1697783"/>
            <a:ext cx="8142817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latin typeface="Verdana" panose="020B0604030504040204" pitchFamily="34" charset="0"/>
              </a:rPr>
              <a:t>確保整個新民街交通流暢</a:t>
            </a:r>
            <a:endParaRPr lang="zh-TW" altLang="en-US" sz="4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9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92" t="7143" r="1726" b="6031"/>
          <a:stretch/>
        </p:blipFill>
        <p:spPr>
          <a:xfrm>
            <a:off x="0" y="0"/>
            <a:ext cx="12192000" cy="6817420"/>
          </a:xfrm>
          <a:prstGeom prst="rect">
            <a:avLst/>
          </a:prstGeom>
        </p:spPr>
      </p:pic>
      <p:sp>
        <p:nvSpPr>
          <p:cNvPr id="5" name="乘號 4"/>
          <p:cNvSpPr/>
          <p:nvPr/>
        </p:nvSpPr>
        <p:spPr>
          <a:xfrm>
            <a:off x="1956726" y="401692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乘號 5"/>
          <p:cNvSpPr/>
          <p:nvPr/>
        </p:nvSpPr>
        <p:spPr>
          <a:xfrm>
            <a:off x="7954012" y="4657696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乘號 6"/>
          <p:cNvSpPr/>
          <p:nvPr/>
        </p:nvSpPr>
        <p:spPr>
          <a:xfrm>
            <a:off x="3259052" y="359436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3972562" y="323241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乘號 8"/>
          <p:cNvSpPr/>
          <p:nvPr/>
        </p:nvSpPr>
        <p:spPr>
          <a:xfrm>
            <a:off x="6908440" y="3795251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9852085" y="542185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保持行人通道暢通</a:t>
            </a:r>
            <a:r>
              <a:rPr lang="en-US" altLang="zh-TW" sz="3600" dirty="0" smtClean="0">
                <a:latin typeface="Verdana" panose="020B0604030504040204" pitchFamily="34" charset="0"/>
              </a:rPr>
              <a:t>,</a:t>
            </a:r>
            <a:r>
              <a:rPr lang="zh-TW" altLang="en-US" sz="3600" dirty="0" smtClean="0">
                <a:latin typeface="Verdana" panose="020B0604030504040204" pitchFamily="34" charset="0"/>
              </a:rPr>
              <a:t>請有家長接送的同學確實轉逹</a:t>
            </a:r>
            <a:r>
              <a:rPr lang="en-US" altLang="zh-TW" sz="3600" dirty="0" smtClean="0">
                <a:latin typeface="Verdana" panose="020B0604030504040204" pitchFamily="34" charset="0"/>
              </a:rPr>
              <a:t>:</a:t>
            </a:r>
            <a:r>
              <a:rPr lang="zh-TW" altLang="en-US" sz="3600" dirty="0" smtClean="0">
                <a:latin typeface="Verdana" panose="020B0604030504040204" pitchFamily="34" charset="0"/>
              </a:rPr>
              <a:t>車不要停在打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X</a:t>
            </a:r>
            <a:r>
              <a:rPr lang="zh-TW" altLang="en-US" sz="3600" dirty="0" smtClean="0">
                <a:latin typeface="Verdana" panose="020B0604030504040204" pitchFamily="34" charset="0"/>
              </a:rPr>
              <a:t>的地方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乘號 11"/>
          <p:cNvSpPr/>
          <p:nvPr/>
        </p:nvSpPr>
        <p:spPr>
          <a:xfrm>
            <a:off x="455011" y="448417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乘號 12"/>
          <p:cNvSpPr/>
          <p:nvPr/>
        </p:nvSpPr>
        <p:spPr>
          <a:xfrm>
            <a:off x="6194930" y="307252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0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15798</TotalTime>
  <Words>341</Words>
  <Application>Microsoft Office PowerPoint</Application>
  <PresentationFormat>寬螢幕</PresentationFormat>
  <Paragraphs>56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新細明體</vt:lpstr>
      <vt:lpstr>標楷體</vt:lpstr>
      <vt:lpstr>Arial</vt:lpstr>
      <vt:lpstr>Calibri</vt:lpstr>
      <vt:lpstr>Calibri Light</vt:lpstr>
      <vt:lpstr>Verdana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40</cp:revision>
  <dcterms:created xsi:type="dcterms:W3CDTF">2021-09-09T08:35:26Z</dcterms:created>
  <dcterms:modified xsi:type="dcterms:W3CDTF">2024-07-29T05:11:05Z</dcterms:modified>
</cp:coreProperties>
</file>