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0" r:id="rId27"/>
    <p:sldId id="291" r:id="rId28"/>
    <p:sldId id="290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9946-E2C7-46A7-A3D6-21AED24C4DC5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2843-A39A-48C5-94EC-CA10F1AE5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4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284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4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5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9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8602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752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2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4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8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93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service.com.tw/Home/preindex?setStoreID=011301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ic.com.t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examservice.com.tw" TargetMode="External"/><Relationship Id="rId2" Type="http://schemas.openxmlformats.org/officeDocument/2006/relationships/hyperlink" Target="http://www.toeic.com.tw/faq_info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ic.com.tw/ExamserviceRegist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2586" y="2497242"/>
            <a:ext cx="10294355" cy="896113"/>
          </a:xfrm>
        </p:spPr>
        <p:txBody>
          <a:bodyPr/>
          <a:lstStyle/>
          <a:p>
            <a:r>
              <a:rPr lang="zh-TW" altLang="en-US" sz="5500" b="1" dirty="0">
                <a:latin typeface="+mn-ea"/>
                <a:ea typeface="+mn-ea"/>
              </a:rPr>
              <a:t>淡江高中 多益英語測驗</a:t>
            </a:r>
            <a:endParaRPr lang="zh-TW" altLang="en-US" sz="45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8523" y="1599702"/>
            <a:ext cx="10318418" cy="373478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2021</a:t>
            </a:r>
            <a:r>
              <a:rPr lang="zh-TW" altLang="en-US" dirty="0"/>
              <a:t> </a:t>
            </a:r>
            <a:r>
              <a:rPr lang="en-US" altLang="zh-TW" dirty="0"/>
              <a:t>TOEIC</a:t>
            </a:r>
            <a:r>
              <a:rPr lang="zh-TW" altLang="en-US" dirty="0"/>
              <a:t> </a:t>
            </a:r>
            <a:r>
              <a:rPr lang="en-US" altLang="zh-TW" dirty="0"/>
              <a:t>in </a:t>
            </a:r>
            <a:r>
              <a:rPr lang="en-US" altLang="zh-TW" dirty="0" err="1"/>
              <a:t>Tamkang</a:t>
            </a:r>
            <a:r>
              <a:rPr lang="en-US" altLang="zh-TW" dirty="0"/>
              <a:t> senior high school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02586" y="3927915"/>
            <a:ext cx="10294355" cy="896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>
                <a:solidFill>
                  <a:srgbClr val="C00000"/>
                </a:solidFill>
                <a:latin typeface="+mn-ea"/>
                <a:ea typeface="+mn-ea"/>
              </a:rPr>
              <a:t>網路報名</a:t>
            </a:r>
            <a:r>
              <a:rPr lang="en-US" altLang="zh-TW" sz="4500" b="1" dirty="0">
                <a:solidFill>
                  <a:srgbClr val="C00000"/>
                </a:solidFill>
                <a:latin typeface="+mn-ea"/>
                <a:ea typeface="+mn-ea"/>
              </a:rPr>
              <a:t>&amp;</a:t>
            </a:r>
            <a:r>
              <a:rPr lang="zh-TW" altLang="en-US" sz="4500" b="1" dirty="0">
                <a:solidFill>
                  <a:srgbClr val="C00000"/>
                </a:solidFill>
                <a:latin typeface="+mn-ea"/>
                <a:ea typeface="+mn-ea"/>
              </a:rPr>
              <a:t>繳費操作說明</a:t>
            </a:r>
          </a:p>
        </p:txBody>
      </p:sp>
    </p:spTree>
    <p:extLst>
      <p:ext uri="{BB962C8B-B14F-4D97-AF65-F5344CB8AC3E}">
        <p14:creationId xmlns:p14="http://schemas.microsoft.com/office/powerpoint/2010/main" val="234653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20" y="0"/>
            <a:ext cx="6472991" cy="68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0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89" y="0"/>
            <a:ext cx="10258300" cy="68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00" y="0"/>
            <a:ext cx="10628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90" y="0"/>
            <a:ext cx="10612897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286394" y="2219495"/>
            <a:ext cx="7386997" cy="411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002060"/>
                </a:solidFill>
                <a:latin typeface="+mn-ea"/>
                <a:ea typeface="+mn-ea"/>
              </a:rPr>
              <a:t>請參考下一頁「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照片規格說明</a:t>
            </a:r>
            <a:r>
              <a:rPr lang="zh-TW" altLang="en-US" sz="3500" b="1" dirty="0">
                <a:solidFill>
                  <a:srgbClr val="002060"/>
                </a:solidFill>
                <a:latin typeface="+mn-ea"/>
                <a:ea typeface="+mn-ea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67050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1653"/>
            <a:ext cx="4475354" cy="68007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21" y="1255101"/>
            <a:ext cx="6029060" cy="43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多益英語測驗 到校測驗</a:t>
            </a:r>
          </a:p>
        </p:txBody>
      </p:sp>
      <p:sp>
        <p:nvSpPr>
          <p:cNvPr id="7" name="矩形 6"/>
          <p:cNvSpPr/>
          <p:nvPr/>
        </p:nvSpPr>
        <p:spPr>
          <a:xfrm>
            <a:off x="3031958" y="1997242"/>
            <a:ext cx="8061158" cy="4403558"/>
          </a:xfrm>
          <a:prstGeom prst="rect">
            <a:avLst/>
          </a:prstGeom>
          <a:noFill/>
          <a:ln w="190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8000" dirty="0">
                <a:solidFill>
                  <a:srgbClr val="C00000"/>
                </a:solidFill>
              </a:rPr>
              <a:t>  </a:t>
            </a:r>
            <a:r>
              <a:rPr lang="en-US" altLang="zh-TW" sz="8000" b="1" dirty="0">
                <a:solidFill>
                  <a:srgbClr val="C00000"/>
                </a:solidFill>
              </a:rPr>
              <a:t>02</a:t>
            </a:r>
          </a:p>
          <a:p>
            <a:r>
              <a:rPr lang="en-US" altLang="zh-TW" sz="8000" b="1" dirty="0">
                <a:solidFill>
                  <a:srgbClr val="002060"/>
                </a:solidFill>
              </a:rPr>
              <a:t>  </a:t>
            </a:r>
            <a:r>
              <a:rPr lang="zh-TW" altLang="en-US" sz="5000" b="1" dirty="0">
                <a:solidFill>
                  <a:srgbClr val="002060"/>
                </a:solidFill>
              </a:rPr>
              <a:t>測驗報名連結</a:t>
            </a:r>
            <a:endParaRPr lang="en-US" altLang="zh-TW" sz="5000" b="1" dirty="0">
              <a:solidFill>
                <a:srgbClr val="002060"/>
              </a:solidFill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可直接至多益官方網站報名。</a:t>
            </a:r>
            <a:endParaRPr lang="zh-TW" altLang="en-US" sz="2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0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81" y="1196178"/>
            <a:ext cx="10058400" cy="40327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380" y="455682"/>
            <a:ext cx="10334520" cy="724522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至</a:t>
            </a:r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『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多益官網</a:t>
            </a:r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』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首頁點選「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團體測驗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204454" y="1443061"/>
            <a:ext cx="1010296" cy="888141"/>
            <a:chOff x="8353284" y="3197575"/>
            <a:chExt cx="741819" cy="716436"/>
          </a:xfrm>
        </p:grpSpPr>
        <p:sp>
          <p:nvSpPr>
            <p:cNvPr id="5" name="橢圓 4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8364614" y="3210461"/>
              <a:ext cx="730489" cy="63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7" name="橢圓 6"/>
          <p:cNvSpPr/>
          <p:nvPr/>
        </p:nvSpPr>
        <p:spPr>
          <a:xfrm>
            <a:off x="9490228" y="1233469"/>
            <a:ext cx="1535837" cy="87216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625918" y="2556769"/>
            <a:ext cx="1926455" cy="59480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43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48" y="1444194"/>
            <a:ext cx="10058400" cy="45837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049" y="372759"/>
            <a:ext cx="9950111" cy="547540"/>
          </a:xfrm>
        </p:spPr>
        <p:txBody>
          <a:bodyPr>
            <a:normAutofit fontScale="90000"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2.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 選取「</a:t>
            </a:r>
            <a:r>
              <a:rPr lang="zh-TW" altLang="en-US" sz="3600" b="1" u="sng" dirty="0">
                <a:solidFill>
                  <a:srgbClr val="00B0F0"/>
                </a:solidFill>
                <a:latin typeface="+mn-ea"/>
                <a:ea typeface="+mn-ea"/>
              </a:rPr>
              <a:t>中學生報名專區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451753" y="2847925"/>
            <a:ext cx="1001403" cy="888141"/>
            <a:chOff x="8353284" y="3197575"/>
            <a:chExt cx="735291" cy="716436"/>
          </a:xfrm>
        </p:grpSpPr>
        <p:sp>
          <p:nvSpPr>
            <p:cNvPr id="7" name="橢圓 6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353284" y="3239243"/>
              <a:ext cx="730489" cy="63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2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9" name="橢圓 8"/>
          <p:cNvSpPr/>
          <p:nvPr/>
        </p:nvSpPr>
        <p:spPr>
          <a:xfrm>
            <a:off x="5344672" y="3736066"/>
            <a:ext cx="2607783" cy="116099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36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4" y="738028"/>
            <a:ext cx="7348452" cy="61421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4" y="189879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3.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 選取報名網址「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  <a:hlinkClick r:id="rId3"/>
              </a:rPr>
              <a:t>請點此報名網址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772384" y="3841848"/>
            <a:ext cx="1001403" cy="888141"/>
            <a:chOff x="8353284" y="3197575"/>
            <a:chExt cx="735291" cy="716436"/>
          </a:xfrm>
        </p:grpSpPr>
        <p:sp>
          <p:nvSpPr>
            <p:cNvPr id="10" name="橢圓 9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353284" y="3239243"/>
              <a:ext cx="730489" cy="63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3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2" name="橢圓 11"/>
          <p:cNvSpPr/>
          <p:nvPr/>
        </p:nvSpPr>
        <p:spPr>
          <a:xfrm>
            <a:off x="2773787" y="4422372"/>
            <a:ext cx="5505689" cy="24577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52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4" y="189879"/>
            <a:ext cx="8614218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詳閱閱讀相關說明，並點選「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我同意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9812141" cy="60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多益英語測驗 到校測驗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67592"/>
              </p:ext>
            </p:extLst>
          </p:nvPr>
        </p:nvGraphicFramePr>
        <p:xfrm>
          <a:off x="1152374" y="1227218"/>
          <a:ext cx="10494195" cy="55172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15652">
                  <a:extLst>
                    <a:ext uri="{9D8B030D-6E8A-4147-A177-3AD203B41FA5}">
                      <a16:colId xmlns:a16="http://schemas.microsoft.com/office/drawing/2014/main" val="4189810251"/>
                    </a:ext>
                  </a:extLst>
                </a:gridCol>
                <a:gridCol w="8078543">
                  <a:extLst>
                    <a:ext uri="{9D8B030D-6E8A-4147-A177-3AD203B41FA5}">
                      <a16:colId xmlns:a16="http://schemas.microsoft.com/office/drawing/2014/main" val="425017317"/>
                    </a:ext>
                  </a:extLst>
                </a:gridCol>
              </a:tblGrid>
              <a:tr h="10312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dirty="0"/>
                        <a:t>測驗項目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多益英語測驗</a:t>
                      </a:r>
                      <a:endParaRPr lang="en-US" altLang="zh-TW" sz="3200" dirty="0"/>
                    </a:p>
                    <a:p>
                      <a:pPr algn="ctr"/>
                      <a:r>
                        <a:rPr lang="en-US" altLang="zh-TW" sz="3200" dirty="0"/>
                        <a:t>TOEIC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488679"/>
                  </a:ext>
                </a:extLst>
              </a:tr>
              <a:tr h="677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測驗時間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dirty="0"/>
                        <a:t>09:30~12:00</a:t>
                      </a:r>
                      <a:r>
                        <a:rPr lang="zh-TW" altLang="en-US" sz="2500" dirty="0"/>
                        <a:t>，共</a:t>
                      </a:r>
                      <a:r>
                        <a:rPr lang="en-US" altLang="zh-TW" sz="2500" dirty="0"/>
                        <a:t>2.5</a:t>
                      </a:r>
                      <a:r>
                        <a:rPr lang="zh-TW" altLang="en-US" sz="2500" dirty="0"/>
                        <a:t>小時</a:t>
                      </a:r>
                      <a:endParaRPr lang="en-US" altLang="zh-TW" sz="2500" dirty="0"/>
                    </a:p>
                    <a:p>
                      <a:pPr algn="ctr"/>
                      <a:r>
                        <a:rPr lang="en-US" altLang="zh-TW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含半小時的背景資料問卷</a:t>
                      </a:r>
                      <a:r>
                        <a:rPr lang="en-US" altLang="zh-TW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zh-TW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134436"/>
                  </a:ext>
                </a:extLst>
              </a:tr>
              <a:tr h="8250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測驗形式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dirty="0"/>
                        <a:t>共</a:t>
                      </a:r>
                      <a:r>
                        <a:rPr lang="en-US" altLang="zh-TW" sz="2500" dirty="0"/>
                        <a:t>200</a:t>
                      </a:r>
                      <a:r>
                        <a:rPr lang="zh-TW" altLang="en-US" sz="2500" dirty="0"/>
                        <a:t>題選擇題，內容分為聽力和閱讀單元</a:t>
                      </a:r>
                      <a:endParaRPr lang="en-US" altLang="zh-TW" sz="2500" dirty="0"/>
                    </a:p>
                    <a:p>
                      <a:pPr algn="ctr"/>
                      <a:r>
                        <a:rPr lang="zh-TW" altLang="en-US" sz="2500" dirty="0"/>
                        <a:t>分數每單元為</a:t>
                      </a:r>
                      <a:r>
                        <a:rPr lang="en-US" altLang="zh-TW" sz="2500" dirty="0"/>
                        <a:t>5</a:t>
                      </a:r>
                      <a:r>
                        <a:rPr lang="zh-TW" altLang="en-US" sz="2500" dirty="0"/>
                        <a:t>至</a:t>
                      </a:r>
                      <a:r>
                        <a:rPr lang="en-US" altLang="zh-TW" sz="2500" dirty="0"/>
                        <a:t>495</a:t>
                      </a:r>
                      <a:r>
                        <a:rPr lang="zh-TW" altLang="en-US" sz="2500" dirty="0"/>
                        <a:t>分，總分為</a:t>
                      </a:r>
                      <a:r>
                        <a:rPr lang="en-US" altLang="zh-TW" sz="2500" dirty="0"/>
                        <a:t>10</a:t>
                      </a:r>
                      <a:r>
                        <a:rPr lang="zh-TW" altLang="en-US" sz="2500" dirty="0"/>
                        <a:t>至</a:t>
                      </a:r>
                      <a:r>
                        <a:rPr lang="en-US" altLang="zh-TW" sz="2500" dirty="0"/>
                        <a:t>990</a:t>
                      </a:r>
                      <a:r>
                        <a:rPr lang="zh-TW" altLang="en-US" sz="2500" dirty="0"/>
                        <a:t>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27173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測驗費用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dirty="0">
                          <a:solidFill>
                            <a:srgbClr val="FF0000"/>
                          </a:solidFill>
                        </a:rPr>
                        <a:t>1,100</a:t>
                      </a:r>
                      <a:r>
                        <a:rPr lang="zh-TW" altLang="en-US" sz="2500" dirty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zh-TW" altLang="en-US" sz="2500" dirty="0"/>
                        <a:t> </a:t>
                      </a:r>
                      <a:r>
                        <a:rPr lang="en-US" altLang="zh-TW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校外公開場次</a:t>
                      </a:r>
                      <a:r>
                        <a:rPr lang="en-US" altLang="zh-TW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1,600</a:t>
                      </a:r>
                      <a:r>
                        <a:rPr lang="zh-TW" altLang="en-U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元</a:t>
                      </a:r>
                      <a:r>
                        <a:rPr lang="en-US" altLang="zh-TW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zh-TW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745385"/>
                  </a:ext>
                </a:extLst>
              </a:tr>
              <a:tr h="456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成績結果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dirty="0"/>
                        <a:t>正式成績單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142702"/>
                  </a:ext>
                </a:extLst>
              </a:tr>
              <a:tr h="19446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備註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1</a:t>
                      </a:r>
                      <a:r>
                        <a:rPr lang="zh-TW" altLang="en-US" sz="2000" dirty="0"/>
                        <a:t>、網路線上報名可選擇</a:t>
                      </a:r>
                      <a:r>
                        <a:rPr lang="en-US" altLang="zh-TW" sz="2000" dirty="0"/>
                        <a:t>(1)</a:t>
                      </a:r>
                      <a:r>
                        <a:rPr lang="zh-TW" altLang="en-US" sz="2000" dirty="0"/>
                        <a:t>線上刷卡、</a:t>
                      </a:r>
                      <a:r>
                        <a:rPr lang="en-US" altLang="zh-TW" sz="2000" dirty="0"/>
                        <a:t>(2)7-11ibon</a:t>
                      </a:r>
                      <a:r>
                        <a:rPr lang="zh-TW" altLang="en-US" sz="2000" dirty="0"/>
                        <a:t>輸入繳費代碼、</a:t>
                      </a:r>
                      <a:endParaRPr lang="en-US" altLang="zh-TW" sz="2000" dirty="0"/>
                    </a:p>
                    <a:p>
                      <a:pPr marL="385763" indent="0" algn="l"/>
                      <a:r>
                        <a:rPr lang="en-US" altLang="zh-TW" sz="2000" dirty="0"/>
                        <a:t>(3)</a:t>
                      </a:r>
                      <a:r>
                        <a:rPr lang="zh-TW" altLang="en-US" sz="2000" dirty="0"/>
                        <a:t>全家</a:t>
                      </a:r>
                      <a:r>
                        <a:rPr lang="en-US" altLang="zh-TW" sz="2000" dirty="0" err="1"/>
                        <a:t>FamiPort</a:t>
                      </a:r>
                      <a:r>
                        <a:rPr lang="zh-TW" altLang="en-US" sz="2000" dirty="0"/>
                        <a:t>繳費，若撤銷名須扣除</a:t>
                      </a:r>
                      <a:r>
                        <a:rPr lang="en-US" altLang="zh-TW" sz="2000" dirty="0"/>
                        <a:t>500</a:t>
                      </a:r>
                      <a:r>
                        <a:rPr lang="zh-TW" altLang="en-US" sz="2000" dirty="0"/>
                        <a:t>元行政處理費。</a:t>
                      </a:r>
                      <a:endParaRPr lang="en-US" altLang="zh-TW" sz="2000" dirty="0"/>
                    </a:p>
                    <a:p>
                      <a:pPr algn="l"/>
                      <a:r>
                        <a:rPr lang="en-US" altLang="zh-TW" sz="2000" dirty="0"/>
                        <a:t>2</a:t>
                      </a:r>
                      <a:r>
                        <a:rPr lang="zh-TW" altLang="en-US" sz="2000" dirty="0"/>
                        <a:t>、應考資訊及測驗成績請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至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hlinkClick r:id="rId2"/>
                        </a:rPr>
                        <a:t>多益官網</a:t>
                      </a:r>
                      <a:r>
                        <a:rPr lang="zh-TW" altLang="en-US" sz="2000" dirty="0"/>
                        <a:t>「考生專區」查詢。</a:t>
                      </a:r>
                      <a:endParaRPr lang="en-US" altLang="zh-TW" sz="2000" dirty="0"/>
                    </a:p>
                    <a:p>
                      <a:pPr algn="l"/>
                      <a:r>
                        <a:rPr lang="en-US" altLang="zh-TW" sz="2000" dirty="0"/>
                        <a:t>3</a:t>
                      </a:r>
                      <a:r>
                        <a:rPr lang="zh-TW" altLang="en-US" sz="2000" dirty="0"/>
                        <a:t>、報名的發票及成績單個別平信寄出。</a:t>
                      </a:r>
                      <a:endParaRPr lang="en-US" altLang="zh-TW" sz="2000" dirty="0"/>
                    </a:p>
                    <a:p>
                      <a:pPr marL="0" indent="0" algn="l"/>
                      <a:r>
                        <a:rPr lang="en-US" altLang="zh-TW" sz="2000" dirty="0"/>
                        <a:t>4</a:t>
                      </a:r>
                      <a:r>
                        <a:rPr lang="zh-TW" altLang="en-US" sz="2000" dirty="0"/>
                        <a:t>、低收入戶家庭人士或其子女報名費全免，需報名並檢附</a:t>
                      </a:r>
                      <a:endParaRPr lang="en-US" altLang="zh-TW" sz="2000" dirty="0"/>
                    </a:p>
                    <a:p>
                      <a:pPr marL="409575" indent="0" algn="l"/>
                      <a:r>
                        <a:rPr lang="zh-TW" altLang="en-US" sz="2000" dirty="0"/>
                        <a:t>鄉鎮市區開立「低收入戶證明書」或「低收入戶卡」電子檔。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013682"/>
                  </a:ext>
                </a:extLst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938856" y="673765"/>
            <a:ext cx="10707713" cy="478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測驗時間：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2021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年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12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月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5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日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日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    測驗地點：淡江高中</a:t>
            </a:r>
          </a:p>
        </p:txBody>
      </p:sp>
    </p:spTree>
    <p:extLst>
      <p:ext uri="{BB962C8B-B14F-4D97-AF65-F5344CB8AC3E}">
        <p14:creationId xmlns:p14="http://schemas.microsoft.com/office/powerpoint/2010/main" val="10682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88" y="1015333"/>
            <a:ext cx="9647619" cy="5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5.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選取「到考場次」→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TOEIC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NT$1,100</a:t>
            </a:r>
            <a:endParaRPr lang="zh-TW" altLang="en-US" sz="35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260238" y="3813144"/>
            <a:ext cx="2724346" cy="30448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155423" y="3214912"/>
            <a:ext cx="817032" cy="784830"/>
            <a:chOff x="8353284" y="3163378"/>
            <a:chExt cx="817032" cy="784830"/>
          </a:xfrm>
        </p:grpSpPr>
        <p:sp>
          <p:nvSpPr>
            <p:cNvPr id="7" name="橢圓 6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458099" y="3163378"/>
              <a:ext cx="71221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5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52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 fontScale="90000"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6.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詳細閱讀相關說明，勾選「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我同意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」後，點選「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報名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2" y="823594"/>
            <a:ext cx="10536046" cy="60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7.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進行會員帳號登入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10647268" cy="57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10" y="6109362"/>
            <a:ext cx="9400000" cy="7047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7" y="633762"/>
            <a:ext cx="9714286" cy="55904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8.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確認報名明細後，點選「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sp>
        <p:nvSpPr>
          <p:cNvPr id="5" name="橢圓 4"/>
          <p:cNvSpPr/>
          <p:nvPr/>
        </p:nvSpPr>
        <p:spPr>
          <a:xfrm>
            <a:off x="5858452" y="6040371"/>
            <a:ext cx="2658008" cy="85365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306770" y="2363692"/>
            <a:ext cx="817032" cy="784830"/>
            <a:chOff x="8353284" y="3163378"/>
            <a:chExt cx="817032" cy="784830"/>
          </a:xfrm>
        </p:grpSpPr>
        <p:sp>
          <p:nvSpPr>
            <p:cNvPr id="7" name="橢圓 6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458099" y="3163378"/>
              <a:ext cx="71221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8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0" name="橢圓 9"/>
          <p:cNvSpPr/>
          <p:nvPr/>
        </p:nvSpPr>
        <p:spPr>
          <a:xfrm>
            <a:off x="1351160" y="3126621"/>
            <a:ext cx="3628103" cy="120936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806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9.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詳細閱讀聲明提醒後，點選「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9336114" cy="60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0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10.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選擇付款方式 </a:t>
            </a:r>
            <a:r>
              <a:rPr lang="zh-TW" altLang="en-US" sz="2000" b="1" dirty="0">
                <a:solidFill>
                  <a:srgbClr val="C00000"/>
                </a:solidFill>
                <a:latin typeface="+mn-ea"/>
                <a:ea typeface="+mn-ea"/>
              </a:rPr>
              <a:t>注意：使用便利商店需兩天內</a:t>
            </a:r>
            <a:r>
              <a:rPr lang="en-US" altLang="zh-TW" sz="2000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含報名當天</a:t>
            </a:r>
            <a:r>
              <a:rPr lang="en-US" altLang="zh-TW" sz="2000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完成繳費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9913630" cy="60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10166512" cy="58471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11.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填寫基本資料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49403" y="1238694"/>
            <a:ext cx="1063342" cy="910705"/>
            <a:chOff x="8353284" y="3197575"/>
            <a:chExt cx="780770" cy="734638"/>
          </a:xfrm>
        </p:grpSpPr>
        <p:sp>
          <p:nvSpPr>
            <p:cNvPr id="8" name="橢圓 7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403565" y="3234110"/>
              <a:ext cx="730489" cy="69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5" name="橢圓 4"/>
          <p:cNvSpPr/>
          <p:nvPr/>
        </p:nvSpPr>
        <p:spPr>
          <a:xfrm>
            <a:off x="2901311" y="751364"/>
            <a:ext cx="2711945" cy="94885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901311" y="2333930"/>
            <a:ext cx="4079882" cy="1969759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87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10166512" cy="58471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11.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填寫基本資料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155423" y="1457311"/>
            <a:ext cx="1063342" cy="910705"/>
            <a:chOff x="8353284" y="3197575"/>
            <a:chExt cx="780770" cy="734638"/>
          </a:xfrm>
        </p:grpSpPr>
        <p:sp>
          <p:nvSpPr>
            <p:cNvPr id="8" name="橢圓 7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403565" y="3234110"/>
              <a:ext cx="730489" cy="69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560579" y="3651230"/>
            <a:ext cx="4511279" cy="142979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注意 </a:t>
            </a:r>
            <a:r>
              <a:rPr lang="en-US" altLang="zh-TW" sz="3000" b="1" dirty="0">
                <a:solidFill>
                  <a:srgbClr val="FF0000"/>
                </a:solidFill>
              </a:rPr>
              <a:t>“</a:t>
            </a:r>
            <a:r>
              <a:rPr lang="zh-TW" altLang="en-US" sz="3000" b="1" dirty="0">
                <a:solidFill>
                  <a:srgbClr val="FF0000"/>
                </a:solidFill>
              </a:rPr>
              <a:t>年級</a:t>
            </a:r>
            <a:r>
              <a:rPr lang="en-US" altLang="zh-TW" sz="3000" b="1" dirty="0">
                <a:solidFill>
                  <a:srgbClr val="FF0000"/>
                </a:solidFill>
              </a:rPr>
              <a:t>”</a:t>
            </a:r>
            <a:r>
              <a:rPr lang="zh-TW" altLang="en-US" sz="3000" b="1" dirty="0">
                <a:solidFill>
                  <a:srgbClr val="FF0000"/>
                </a:solidFill>
              </a:rPr>
              <a:t>：</a:t>
            </a:r>
            <a:endParaRPr lang="en-US" altLang="zh-TW" sz="3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請點選「一、二、三」</a:t>
            </a:r>
          </a:p>
        </p:txBody>
      </p:sp>
      <p:sp>
        <p:nvSpPr>
          <p:cNvPr id="13" name="橢圓 12"/>
          <p:cNvSpPr/>
          <p:nvPr/>
        </p:nvSpPr>
        <p:spPr>
          <a:xfrm>
            <a:off x="2225492" y="4031393"/>
            <a:ext cx="3431490" cy="104962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69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50" y="810085"/>
            <a:ext cx="10362878" cy="44150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11.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填寫基本資料*，並點選「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21149" y="890066"/>
            <a:ext cx="1063342" cy="910705"/>
            <a:chOff x="8353284" y="3197575"/>
            <a:chExt cx="780770" cy="734638"/>
          </a:xfrm>
        </p:grpSpPr>
        <p:sp>
          <p:nvSpPr>
            <p:cNvPr id="8" name="橢圓 7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403565" y="3234110"/>
              <a:ext cx="730489" cy="69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5" name="橢圓 4"/>
          <p:cNvSpPr/>
          <p:nvPr/>
        </p:nvSpPr>
        <p:spPr>
          <a:xfrm>
            <a:off x="1704941" y="3456432"/>
            <a:ext cx="7996844" cy="12826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879592" y="2386584"/>
            <a:ext cx="5642381" cy="934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solidFill>
                  <a:srgbClr val="FF0000"/>
                </a:solidFill>
              </a:rPr>
              <a:t> </a:t>
            </a:r>
            <a:r>
              <a:rPr lang="zh-TW" altLang="en-US" sz="2600" b="1" dirty="0">
                <a:solidFill>
                  <a:srgbClr val="FF0000"/>
                </a:solidFill>
              </a:rPr>
              <a:t>注意 </a:t>
            </a:r>
            <a:r>
              <a:rPr lang="en-US" altLang="zh-TW" sz="2600" b="1" dirty="0">
                <a:solidFill>
                  <a:srgbClr val="FF0000"/>
                </a:solidFill>
              </a:rPr>
              <a:t>“</a:t>
            </a:r>
            <a:r>
              <a:rPr lang="zh-TW" altLang="en-US" sz="2600" b="1" dirty="0">
                <a:solidFill>
                  <a:srgbClr val="FF0000"/>
                </a:solidFill>
              </a:rPr>
              <a:t>班級</a:t>
            </a:r>
            <a:r>
              <a:rPr lang="en-US" altLang="zh-TW" sz="2600" b="1" dirty="0">
                <a:solidFill>
                  <a:srgbClr val="FF0000"/>
                </a:solidFill>
              </a:rPr>
              <a:t>”</a:t>
            </a:r>
            <a:r>
              <a:rPr lang="zh-TW" altLang="en-US" sz="2600" b="1" dirty="0">
                <a:solidFill>
                  <a:srgbClr val="FF0000"/>
                </a:solidFill>
              </a:rPr>
              <a:t>：請填同學所屬班級</a:t>
            </a:r>
            <a:endParaRPr lang="en-US" altLang="zh-TW" sz="2600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49" y="5225137"/>
            <a:ext cx="10362879" cy="16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4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12.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進行最後確認，並點選「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4"/>
            <a:ext cx="9421928" cy="60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0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多益英語測驗 到校測驗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70" y="1690979"/>
            <a:ext cx="11006753" cy="4992453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sz="3500" b="1" dirty="0">
                <a:solidFill>
                  <a:srgbClr val="002060"/>
                </a:solidFill>
              </a:rPr>
              <a:t>網路報名：</a:t>
            </a:r>
            <a:endParaRPr lang="en-US" altLang="zh-TW" sz="3500" b="1" dirty="0">
              <a:solidFill>
                <a:srgbClr val="002060"/>
              </a:solidFill>
            </a:endParaRPr>
          </a:p>
          <a:p>
            <a:pPr marL="685800" indent="-457200">
              <a:buFont typeface="+mj-lt"/>
              <a:buAutoNum type="alphaLcParenR"/>
            </a:pPr>
            <a:r>
              <a:rPr lang="zh-TW" altLang="en-US" sz="2500" dirty="0"/>
              <a:t>初次報名多益測驗者需先</a:t>
            </a:r>
            <a:r>
              <a:rPr lang="en-US" altLang="zh-TW" sz="2500" dirty="0"/>
              <a:t>『</a:t>
            </a:r>
            <a:r>
              <a:rPr lang="zh-TW" altLang="en-US" sz="2500" b="1" dirty="0">
                <a:solidFill>
                  <a:srgbClr val="00B0F0"/>
                </a:solidFill>
              </a:rPr>
              <a:t>申請帳號</a:t>
            </a:r>
            <a:r>
              <a:rPr lang="en-US" altLang="zh-TW" sz="2500" dirty="0"/>
              <a:t>』</a:t>
            </a:r>
            <a:r>
              <a:rPr lang="zh-TW" altLang="en-US" sz="2500" dirty="0"/>
              <a:t>，驗證完成後，即可報名。   </a:t>
            </a:r>
          </a:p>
          <a:p>
            <a:pPr marL="685800" indent="-457200">
              <a:buFont typeface="+mj-lt"/>
              <a:buAutoNum type="alphaLcParenR"/>
            </a:pPr>
            <a:r>
              <a:rPr lang="zh-TW" altLang="en-US" sz="2500" dirty="0"/>
              <a:t>或至多益官網「</a:t>
            </a:r>
            <a:r>
              <a:rPr lang="zh-TW" altLang="en-US" sz="2500" b="1" dirty="0">
                <a:solidFill>
                  <a:srgbClr val="00B0F0"/>
                </a:solidFill>
              </a:rPr>
              <a:t>團體測驗</a:t>
            </a:r>
            <a:r>
              <a:rPr lang="zh-TW" altLang="en-US" sz="2500" dirty="0"/>
              <a:t>」專區裡點選</a:t>
            </a:r>
            <a:r>
              <a:rPr lang="en-US" altLang="zh-TW" sz="2500" dirty="0"/>
              <a:t>『</a:t>
            </a:r>
            <a:r>
              <a:rPr lang="zh-TW" altLang="en-US" sz="2500" b="1" dirty="0">
                <a:solidFill>
                  <a:srgbClr val="00B0F0"/>
                </a:solidFill>
              </a:rPr>
              <a:t>團報優惠專案</a:t>
            </a:r>
            <a:r>
              <a:rPr lang="en-US" altLang="zh-TW" sz="2500" dirty="0"/>
              <a:t>』</a:t>
            </a:r>
            <a:r>
              <a:rPr lang="zh-TW" altLang="en-US" sz="2500" dirty="0"/>
              <a:t>，</a:t>
            </a:r>
            <a:r>
              <a:rPr lang="en-US" altLang="zh-TW" sz="2500" dirty="0"/>
              <a:t>『</a:t>
            </a:r>
            <a:r>
              <a:rPr lang="zh-TW" altLang="en-US" sz="2500" b="1" dirty="0">
                <a:solidFill>
                  <a:srgbClr val="00B0F0"/>
                </a:solidFill>
              </a:rPr>
              <a:t>中學生報名專區</a:t>
            </a:r>
            <a:r>
              <a:rPr lang="en-US" altLang="zh-TW" sz="2500" dirty="0"/>
              <a:t>』</a:t>
            </a:r>
            <a:r>
              <a:rPr lang="zh-TW" altLang="en-US" sz="2500" dirty="0"/>
              <a:t>點選「新北市」→「高中」→「</a:t>
            </a:r>
            <a:r>
              <a:rPr lang="zh-TW" altLang="en-US" sz="2500" b="1" dirty="0">
                <a:solidFill>
                  <a:srgbClr val="00B0F0"/>
                </a:solidFill>
              </a:rPr>
              <a:t>私立淡江高中</a:t>
            </a:r>
            <a:r>
              <a:rPr lang="zh-TW" altLang="en-US" sz="2500" dirty="0"/>
              <a:t>」</a:t>
            </a:r>
            <a:endParaRPr lang="en-US" altLang="zh-TW" sz="2500" dirty="0"/>
          </a:p>
          <a:p>
            <a:pPr marL="360363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</a:rPr>
              <a:t>報名期間：</a:t>
            </a:r>
            <a:r>
              <a:rPr lang="zh-TW" altLang="en-US" sz="3500" b="1" dirty="0">
                <a:solidFill>
                  <a:srgbClr val="C00000"/>
                </a:solidFill>
              </a:rPr>
              <a:t>即日起至</a:t>
            </a:r>
            <a:r>
              <a:rPr lang="en-US" altLang="zh-TW" sz="3500" b="1" dirty="0">
                <a:solidFill>
                  <a:srgbClr val="C00000"/>
                </a:solidFill>
              </a:rPr>
              <a:t>11</a:t>
            </a:r>
            <a:r>
              <a:rPr lang="zh-TW" altLang="en-US" sz="3500" b="1" dirty="0">
                <a:solidFill>
                  <a:srgbClr val="C00000"/>
                </a:solidFill>
              </a:rPr>
              <a:t>月</a:t>
            </a:r>
            <a:r>
              <a:rPr lang="en-US" altLang="zh-TW" sz="3500" b="1" dirty="0">
                <a:solidFill>
                  <a:srgbClr val="C00000"/>
                </a:solidFill>
              </a:rPr>
              <a:t>11</a:t>
            </a:r>
            <a:r>
              <a:rPr lang="zh-TW" altLang="en-US" sz="3500" b="1" dirty="0">
                <a:solidFill>
                  <a:srgbClr val="C00000"/>
                </a:solidFill>
              </a:rPr>
              <a:t>日</a:t>
            </a:r>
            <a:r>
              <a:rPr lang="en-US" altLang="zh-TW" sz="3500" b="1" dirty="0">
                <a:solidFill>
                  <a:srgbClr val="C00000"/>
                </a:solidFill>
              </a:rPr>
              <a:t>(</a:t>
            </a:r>
            <a:r>
              <a:rPr lang="zh-TW" altLang="en-US" sz="3500" b="1" dirty="0">
                <a:solidFill>
                  <a:srgbClr val="C00000"/>
                </a:solidFill>
              </a:rPr>
              <a:t>四</a:t>
            </a:r>
            <a:r>
              <a:rPr lang="en-US" altLang="zh-TW" sz="3500" b="1" dirty="0">
                <a:solidFill>
                  <a:srgbClr val="C00000"/>
                </a:solidFill>
              </a:rPr>
              <a:t>)</a:t>
            </a:r>
          </a:p>
          <a:p>
            <a:pPr indent="0">
              <a:buNone/>
            </a:pPr>
            <a:endParaRPr lang="en-US" altLang="zh-TW" sz="1200" b="1" dirty="0">
              <a:solidFill>
                <a:srgbClr val="C00000"/>
              </a:solidFill>
              <a:latin typeface="+mn-ea"/>
            </a:endParaRPr>
          </a:p>
          <a:p>
            <a:pPr indent="0">
              <a:buNone/>
            </a:pPr>
            <a:r>
              <a:rPr lang="zh-TW" altLang="en-US" sz="3500" b="1" dirty="0">
                <a:solidFill>
                  <a:srgbClr val="C00000"/>
                </a:solidFill>
                <a:latin typeface="+mn-ea"/>
              </a:rPr>
              <a:t>優惠對象：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低收入戶子女免報名費</a:t>
            </a:r>
            <a:endParaRPr lang="en-US" altLang="zh-TW" sz="4000" dirty="0">
              <a:solidFill>
                <a:schemeClr val="tx1"/>
              </a:solidFill>
              <a:latin typeface="+mn-ea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</a:rPr>
              <a:t> 限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EXCEL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報名，檢附照片及</a:t>
            </a:r>
            <a:r>
              <a:rPr lang="zh-TW" altLang="en-US" dirty="0">
                <a:solidFill>
                  <a:srgbClr val="FF0000"/>
                </a:solidFill>
              </a:rPr>
              <a:t>鄉鎮市區開立「低收入戶證明書」或「低收入戶卡」。</a:t>
            </a:r>
            <a:endParaRPr lang="en-US" altLang="zh-TW" dirty="0">
              <a:solidFill>
                <a:srgbClr val="FF0000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以上文件均以電子檔格式繳交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en-US" altLang="zh-TW" sz="22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/>
              <a:t>【</a:t>
            </a:r>
            <a:r>
              <a:rPr lang="en-US" altLang="zh-TW" sz="2200" b="1" dirty="0"/>
              <a:t>10/22(</a:t>
            </a:r>
            <a:r>
              <a:rPr lang="zh-TW" altLang="en-US" sz="2200" b="1" dirty="0"/>
              <a:t>五</a:t>
            </a:r>
            <a:r>
              <a:rPr lang="en-US" altLang="zh-TW" sz="2200" b="1" dirty="0"/>
              <a:t>)</a:t>
            </a:r>
            <a:r>
              <a:rPr lang="zh-TW" altLang="en-US" sz="2200" b="1" dirty="0"/>
              <a:t>前</a:t>
            </a:r>
            <a:r>
              <a:rPr lang="zh-TW" altLang="en-US" sz="2200" dirty="0"/>
              <a:t> 至 </a:t>
            </a:r>
            <a:r>
              <a:rPr lang="zh-TW" altLang="en-US" sz="2200" b="1" dirty="0"/>
              <a:t>英文科辦公室 陳秀菁老師 </a:t>
            </a:r>
            <a:r>
              <a:rPr lang="zh-TW" altLang="en-US" sz="2200" dirty="0"/>
              <a:t>填寫資料</a:t>
            </a:r>
            <a:r>
              <a:rPr lang="en-US" altLang="zh-TW" sz="2200" dirty="0"/>
              <a:t>】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38856" y="673765"/>
            <a:ext cx="10755839" cy="601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報名方式：</a:t>
            </a:r>
          </a:p>
        </p:txBody>
      </p:sp>
    </p:spTree>
    <p:extLst>
      <p:ext uri="{BB962C8B-B14F-4D97-AF65-F5344CB8AC3E}">
        <p14:creationId xmlns:p14="http://schemas.microsoft.com/office/powerpoint/2010/main" val="611553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13.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完成訂購，進行     繳費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8688664" cy="54428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61" y="189879"/>
            <a:ext cx="571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16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多益英語測驗 到校測驗</a:t>
            </a:r>
          </a:p>
        </p:txBody>
      </p:sp>
      <p:sp>
        <p:nvSpPr>
          <p:cNvPr id="7" name="矩形 6"/>
          <p:cNvSpPr/>
          <p:nvPr/>
        </p:nvSpPr>
        <p:spPr>
          <a:xfrm>
            <a:off x="3031958" y="1997242"/>
            <a:ext cx="8061158" cy="4403558"/>
          </a:xfrm>
          <a:prstGeom prst="rect">
            <a:avLst/>
          </a:prstGeom>
          <a:noFill/>
          <a:ln w="190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8000" dirty="0">
                <a:solidFill>
                  <a:srgbClr val="C00000"/>
                </a:solidFill>
              </a:rPr>
              <a:t>  </a:t>
            </a:r>
            <a:r>
              <a:rPr lang="en-US" altLang="zh-TW" sz="8000" b="1" dirty="0">
                <a:solidFill>
                  <a:srgbClr val="C00000"/>
                </a:solidFill>
              </a:rPr>
              <a:t>03</a:t>
            </a:r>
          </a:p>
          <a:p>
            <a:r>
              <a:rPr lang="en-US" altLang="zh-TW" sz="8000" b="1" dirty="0">
                <a:solidFill>
                  <a:srgbClr val="002060"/>
                </a:solidFill>
              </a:rPr>
              <a:t>  </a:t>
            </a:r>
            <a:r>
              <a:rPr lang="zh-TW" altLang="en-US" sz="5000" b="1" dirty="0">
                <a:solidFill>
                  <a:srgbClr val="002060"/>
                </a:solidFill>
              </a:rPr>
              <a:t>繳費</a:t>
            </a:r>
            <a:endParaRPr lang="en-US" altLang="zh-TW" sz="5000" b="1" dirty="0">
              <a:solidFill>
                <a:srgbClr val="002060"/>
              </a:solidFill>
            </a:endParaRPr>
          </a:p>
          <a:p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        依照所選擇之繳費方式進行繳費，即完成報名。</a:t>
            </a:r>
            <a:endParaRPr lang="en-US" altLang="zh-TW" sz="23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TW" altLang="en-US" sz="2300" b="1" dirty="0">
                <a:solidFill>
                  <a:srgbClr val="C00000"/>
                </a:solidFill>
                <a:latin typeface="+mn-ea"/>
              </a:rPr>
              <a:t>         注意：使用便利商店需兩天內</a:t>
            </a:r>
            <a:r>
              <a:rPr lang="en-US" altLang="zh-TW" sz="23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sz="2300" b="1" dirty="0">
                <a:solidFill>
                  <a:srgbClr val="C00000"/>
                </a:solidFill>
                <a:latin typeface="+mn-ea"/>
              </a:rPr>
              <a:t>含報名當天</a:t>
            </a:r>
            <a:r>
              <a:rPr lang="en-US" altLang="zh-TW" sz="2300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sz="2300" b="1" dirty="0">
                <a:solidFill>
                  <a:srgbClr val="C00000"/>
                </a:solidFill>
                <a:latin typeface="+mn-ea"/>
              </a:rPr>
              <a:t>完成繳費。</a:t>
            </a:r>
            <a:endParaRPr lang="en-US" altLang="zh-TW" sz="2300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39" y="2905436"/>
            <a:ext cx="2386868" cy="20560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751" y="2963104"/>
            <a:ext cx="2283352" cy="19983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3785" t="13714" r="60572" b="72953"/>
          <a:stretch/>
        </p:blipFill>
        <p:spPr>
          <a:xfrm>
            <a:off x="5745035" y="2365390"/>
            <a:ext cx="1439119" cy="5052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097" y="2141703"/>
            <a:ext cx="1955396" cy="9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9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多益英語測驗 到校測驗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99175" y="1394496"/>
            <a:ext cx="4210660" cy="697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+mn-ea"/>
                <a:ea typeface="+mn-ea"/>
              </a:rPr>
              <a:t>常見問題</a:t>
            </a:r>
            <a:r>
              <a:rPr lang="en-US" altLang="zh-TW" sz="4000" b="1" dirty="0">
                <a:solidFill>
                  <a:srgbClr val="C00000"/>
                </a:solidFill>
                <a:latin typeface="+mn-ea"/>
                <a:ea typeface="+mn-ea"/>
              </a:rPr>
              <a:t>Q&amp;A</a:t>
            </a:r>
            <a:endParaRPr lang="zh-TW" altLang="en-US" sz="4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1099175" y="3967070"/>
            <a:ext cx="53535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b="1" dirty="0">
                <a:hlinkClick r:id="rId2"/>
              </a:rPr>
              <a:t>http://www.toeic.com.tw/faq_info.jsp</a:t>
            </a:r>
            <a:endParaRPr lang="zh-TW" altLang="en-US" sz="25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99175" y="5224067"/>
            <a:ext cx="9938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/>
              <a:t>報名相關問題，請洽多益客服信箱 </a:t>
            </a:r>
            <a:r>
              <a:rPr lang="en-US" altLang="zh-TW" sz="2500" dirty="0">
                <a:hlinkClick r:id="rId3"/>
              </a:rPr>
              <a:t>service@examservice.com.tw</a:t>
            </a:r>
            <a:endParaRPr lang="en-US" altLang="zh-TW" sz="2500" dirty="0"/>
          </a:p>
          <a:p>
            <a:r>
              <a:rPr lang="zh-TW" altLang="en-US" sz="2500" dirty="0"/>
              <a:t>專線：</a:t>
            </a:r>
            <a:r>
              <a:rPr lang="en-US" altLang="zh-TW" sz="2500" dirty="0"/>
              <a:t>(02)2701-7333 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75" y="2092331"/>
            <a:ext cx="8028200" cy="16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多益英語測驗 到校測驗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0079" y="1359473"/>
            <a:ext cx="628667" cy="4950442"/>
          </a:xfrm>
        </p:spPr>
        <p:txBody>
          <a:bodyPr>
            <a:no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三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步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驟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完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成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報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名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669634" y="715861"/>
            <a:ext cx="5058270" cy="445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+mn-ea"/>
              </a:rPr>
              <a:t>Step 1</a:t>
            </a:r>
          </a:p>
          <a:p>
            <a:pPr marL="0" indent="0">
              <a:buClr>
                <a:srgbClr val="002060"/>
              </a:buClr>
              <a:buNone/>
            </a:pP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</a:pP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765886" y="1359473"/>
            <a:ext cx="3344385" cy="707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會員註冊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741824" y="2103626"/>
            <a:ext cx="7351292" cy="398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zh-TW" altLang="en-US" b="1" dirty="0">
                <a:solidFill>
                  <a:srgbClr val="002060"/>
                </a:solidFill>
                <a:latin typeface="+mn-ea"/>
              </a:rPr>
              <a:t>範例：</a:t>
            </a:r>
            <a:r>
              <a:rPr lang="en-US" altLang="zh-TW" dirty="0">
                <a:hlinkClick r:id="rId2"/>
              </a:rPr>
              <a:t>http://www.toeic.com.tw/ExamserviceRegister/</a:t>
            </a:r>
            <a:endParaRPr lang="en-US" altLang="zh-TW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6015790" y="2551358"/>
            <a:ext cx="693833" cy="5307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778311" y="3164772"/>
            <a:ext cx="3368447" cy="70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測驗報名連結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6015789" y="4032917"/>
            <a:ext cx="693833" cy="5307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3741824" y="2540376"/>
            <a:ext cx="1588734" cy="55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+mn-ea"/>
              </a:rPr>
              <a:t>Step 2</a:t>
            </a: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3778311" y="3999821"/>
            <a:ext cx="1588734" cy="55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+mn-ea"/>
              </a:rPr>
              <a:t>Step 3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741824" y="4635587"/>
            <a:ext cx="3368447" cy="70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繳費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5179595" y="5478470"/>
            <a:ext cx="693833" cy="53074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3778311" y="6078426"/>
            <a:ext cx="3368447" cy="7073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完成報名</a:t>
            </a:r>
          </a:p>
        </p:txBody>
      </p:sp>
    </p:spTree>
    <p:extLst>
      <p:ext uri="{BB962C8B-B14F-4D97-AF65-F5344CB8AC3E}">
        <p14:creationId xmlns:p14="http://schemas.microsoft.com/office/powerpoint/2010/main" val="375717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多益英語測驗 到校測驗</a:t>
            </a:r>
          </a:p>
        </p:txBody>
      </p:sp>
      <p:sp>
        <p:nvSpPr>
          <p:cNvPr id="7" name="矩形 6"/>
          <p:cNvSpPr/>
          <p:nvPr/>
        </p:nvSpPr>
        <p:spPr>
          <a:xfrm>
            <a:off x="3031958" y="1997242"/>
            <a:ext cx="8061158" cy="4403558"/>
          </a:xfrm>
          <a:prstGeom prst="rect">
            <a:avLst/>
          </a:prstGeom>
          <a:noFill/>
          <a:ln w="190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8000" dirty="0">
                <a:solidFill>
                  <a:srgbClr val="C00000"/>
                </a:solidFill>
              </a:rPr>
              <a:t>  </a:t>
            </a:r>
            <a:r>
              <a:rPr lang="en-US" altLang="zh-TW" sz="8000" b="1" dirty="0">
                <a:solidFill>
                  <a:srgbClr val="C00000"/>
                </a:solidFill>
              </a:rPr>
              <a:t>01</a:t>
            </a:r>
          </a:p>
          <a:p>
            <a:r>
              <a:rPr lang="en-US" altLang="zh-TW" sz="8000" b="1" dirty="0">
                <a:solidFill>
                  <a:srgbClr val="002060"/>
                </a:solidFill>
              </a:rPr>
              <a:t>  </a:t>
            </a:r>
            <a:r>
              <a:rPr lang="zh-TW" altLang="en-US" sz="5000" b="1" dirty="0">
                <a:solidFill>
                  <a:srgbClr val="002060"/>
                </a:solidFill>
              </a:rPr>
              <a:t>會員註冊</a:t>
            </a:r>
            <a:endParaRPr lang="en-US" altLang="zh-TW" sz="5000" b="1" dirty="0">
              <a:solidFill>
                <a:srgbClr val="002060"/>
              </a:solidFill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初次使用多益測驗服務專區須帳號申請，認證完成後</a:t>
            </a:r>
            <a:endParaRPr lang="en-US" altLang="zh-TW" sz="23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        可將兩年內之測驗報考紀錄整合。</a:t>
            </a:r>
            <a:endParaRPr lang="zh-TW" altLang="en-US" sz="2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2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636" y="69686"/>
            <a:ext cx="8686406" cy="67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88" y="-64550"/>
            <a:ext cx="8879502" cy="69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702" y="0"/>
            <a:ext cx="10654273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99" y="-7828"/>
            <a:ext cx="10271279" cy="68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450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1686</TotalTime>
  <Words>784</Words>
  <Application>Microsoft Office PowerPoint</Application>
  <PresentationFormat>寬螢幕</PresentationFormat>
  <Paragraphs>99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微軟正黑體</vt:lpstr>
      <vt:lpstr>新細明體</vt:lpstr>
      <vt:lpstr>Arial</vt:lpstr>
      <vt:lpstr>Britannic Bold</vt:lpstr>
      <vt:lpstr>Calibri</vt:lpstr>
      <vt:lpstr>Gill Sans MT</vt:lpstr>
      <vt:lpstr>Impact</vt:lpstr>
      <vt:lpstr>Wingdings</vt:lpstr>
      <vt:lpstr>Badge</vt:lpstr>
      <vt:lpstr>淡江高中 多益英語測驗</vt:lpstr>
      <vt:lpstr>淡江高中 多益英語測驗 到校測驗</vt:lpstr>
      <vt:lpstr>淡江高中 多益英語測驗 到校測驗</vt:lpstr>
      <vt:lpstr>淡江高中 多益英語測驗 到校測驗</vt:lpstr>
      <vt:lpstr>淡江高中 多益英語測驗 到校測驗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淡江高中 多益英語測驗 到校測驗</vt:lpstr>
      <vt:lpstr>1. 至『多益官網』首頁點選「團體測驗」</vt:lpstr>
      <vt:lpstr>2. 選取「中學生報名專區」</vt:lpstr>
      <vt:lpstr>3. 選取報名網址「請點此報名網址」</vt:lpstr>
      <vt:lpstr>4. 詳閱閱讀相關說明，並點選「我同意」</vt:lpstr>
      <vt:lpstr>5. 選取「到考場次」→TOEIC NT$1,100</vt:lpstr>
      <vt:lpstr>6. 詳細閱讀相關說明，勾選「我同意」後，點選「報名」</vt:lpstr>
      <vt:lpstr>7. 進行會員帳號登入</vt:lpstr>
      <vt:lpstr>8. 確認報名明細後，點選「下一步」</vt:lpstr>
      <vt:lpstr>9. 詳細閱讀聲明提醒後，點選「下一步」</vt:lpstr>
      <vt:lpstr>10. 選擇付款方式 注意：使用便利商店需兩天內(含報名當天)完成繳費</vt:lpstr>
      <vt:lpstr>11. 填寫基本資料</vt:lpstr>
      <vt:lpstr>11. 填寫基本資料</vt:lpstr>
      <vt:lpstr>11.填寫基本資料*，並點選「下一步」</vt:lpstr>
      <vt:lpstr>12. 進行最後確認，並點選「下一步」</vt:lpstr>
      <vt:lpstr>13. 完成訂購，進行     繳費</vt:lpstr>
      <vt:lpstr>淡江高中 多益英語測驗 到校測驗</vt:lpstr>
      <vt:lpstr>淡江高中 多益英語測驗 到校測驗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中山國中 多益普及測驗 報名&amp;繳費操作說明</dc:title>
  <dc:creator>jessica</dc:creator>
  <cp:lastModifiedBy>user</cp:lastModifiedBy>
  <cp:revision>73</cp:revision>
  <dcterms:created xsi:type="dcterms:W3CDTF">2020-03-01T09:31:45Z</dcterms:created>
  <dcterms:modified xsi:type="dcterms:W3CDTF">2021-10-20T01:48:28Z</dcterms:modified>
</cp:coreProperties>
</file>