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78" r:id="rId2"/>
    <p:sldMasterId id="2147483791" r:id="rId3"/>
    <p:sldMasterId id="2147483804" r:id="rId4"/>
    <p:sldMasterId id="2147483806" r:id="rId5"/>
  </p:sldMasterIdLst>
  <p:notesMasterIdLst>
    <p:notesMasterId r:id="rId59"/>
  </p:notesMasterIdLst>
  <p:handoutMasterIdLst>
    <p:handoutMasterId r:id="rId60"/>
  </p:handoutMasterIdLst>
  <p:sldIdLst>
    <p:sldId id="371" r:id="rId6"/>
    <p:sldId id="372" r:id="rId7"/>
    <p:sldId id="373" r:id="rId8"/>
    <p:sldId id="374" r:id="rId9"/>
    <p:sldId id="375" r:id="rId10"/>
    <p:sldId id="389" r:id="rId11"/>
    <p:sldId id="390" r:id="rId12"/>
    <p:sldId id="392" r:id="rId13"/>
    <p:sldId id="393" r:id="rId14"/>
    <p:sldId id="394" r:id="rId15"/>
    <p:sldId id="396" r:id="rId16"/>
    <p:sldId id="425" r:id="rId17"/>
    <p:sldId id="426" r:id="rId18"/>
    <p:sldId id="427" r:id="rId19"/>
    <p:sldId id="428" r:id="rId20"/>
    <p:sldId id="429" r:id="rId21"/>
    <p:sldId id="430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404" r:id="rId30"/>
    <p:sldId id="405" r:id="rId31"/>
    <p:sldId id="406" r:id="rId32"/>
    <p:sldId id="407" r:id="rId33"/>
    <p:sldId id="408" r:id="rId34"/>
    <p:sldId id="409" r:id="rId35"/>
    <p:sldId id="416" r:id="rId36"/>
    <p:sldId id="419" r:id="rId37"/>
    <p:sldId id="420" r:id="rId38"/>
    <p:sldId id="421" r:id="rId39"/>
    <p:sldId id="422" r:id="rId40"/>
    <p:sldId id="376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384" r:id="rId49"/>
    <p:sldId id="385" r:id="rId50"/>
    <p:sldId id="435" r:id="rId51"/>
    <p:sldId id="386" r:id="rId52"/>
    <p:sldId id="387" r:id="rId53"/>
    <p:sldId id="388" r:id="rId54"/>
    <p:sldId id="431" r:id="rId55"/>
    <p:sldId id="432" r:id="rId56"/>
    <p:sldId id="434" r:id="rId57"/>
    <p:sldId id="436" r:id="rId58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26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70E8D68-263D-41A9-839E-D72E3B81D366}" type="datetimeFigureOut">
              <a:rPr lang="zh-TW" altLang="en-US"/>
              <a:pPr>
                <a:defRPr/>
              </a:pPr>
              <a:t>2018/9/4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02A9564-6CE3-46AC-8D63-A75DAFC5BD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334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E3621A3-1096-4DD8-A2A3-328E1670F892}" type="datetimeFigureOut">
              <a:rPr lang="zh-TW" altLang="en-US"/>
              <a:pPr>
                <a:defRPr/>
              </a:pPr>
              <a:t>2018/9/4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122"/>
            <a:ext cx="5438775" cy="44680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D53349F-66E0-4D5B-940B-FB8D1A202F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654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66407-2B68-44BD-8793-BCADEF9542B6}" type="slidenum">
              <a:rPr lang="zh-TW" altLang="en-US" smtClean="0">
                <a:solidFill>
                  <a:prstClr val="black"/>
                </a:solidFill>
              </a:rPr>
              <a:pPr/>
              <a:t>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99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66407-2B68-44BD-8793-BCADEF9542B6}" type="slidenum">
              <a:rPr lang="zh-TW" altLang="en-US" smtClean="0">
                <a:solidFill>
                  <a:prstClr val="black"/>
                </a:solidFill>
              </a:rPr>
              <a:pPr/>
              <a:t>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6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</a:defRPr>
            </a:lvl1pPr>
          </a:lstStyle>
          <a:p>
            <a:pPr>
              <a:defRPr/>
            </a:pPr>
            <a:fld id="{620A251F-FB26-44E0-BE10-1DA43258FA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765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</a:defRPr>
            </a:lvl1pPr>
          </a:lstStyle>
          <a:p>
            <a:pPr>
              <a:defRPr/>
            </a:pPr>
            <a:fld id="{EA37562B-EEF8-4B69-B5AF-274477188C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95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</a:defRPr>
            </a:lvl1pPr>
          </a:lstStyle>
          <a:p>
            <a:pPr>
              <a:defRPr/>
            </a:pPr>
            <a:fld id="{33BC9074-F60A-439B-A5C6-A4A6D682B0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6823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B6FA-72ED-41C4-8274-BFE234209B9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1B4D-88A0-46A7-ABCC-37E6538E01D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16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B6FA-72ED-41C4-8274-BFE234209B9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1B4D-88A0-46A7-ABCC-37E6538E01D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52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B6FA-72ED-41C4-8274-BFE234209B9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1B4D-88A0-46A7-ABCC-37E6538E01D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40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B6FA-72ED-41C4-8274-BFE234209B9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1B4D-88A0-46A7-ABCC-37E6538E01D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1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B6FA-72ED-41C4-8274-BFE234209B9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1B4D-88A0-46A7-ABCC-37E6538E01D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91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B6FA-72ED-41C4-8274-BFE234209B9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1B4D-88A0-46A7-ABCC-37E6538E01D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29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B6FA-72ED-41C4-8274-BFE234209B9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1B4D-88A0-46A7-ABCC-37E6538E01D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31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B6FA-72ED-41C4-8274-BFE234209B9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1B4D-88A0-46A7-ABCC-37E6538E01D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4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</a:defRPr>
            </a:lvl1pPr>
          </a:lstStyle>
          <a:p>
            <a:pPr>
              <a:defRPr/>
            </a:pPr>
            <a:fld id="{DD3FCE76-ABFA-414F-B0ED-E32F58C652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1077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B6FA-72ED-41C4-8274-BFE234209B9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1B4D-88A0-46A7-ABCC-37E6538E01D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65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B6FA-72ED-41C4-8274-BFE234209B9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1B4D-88A0-46A7-ABCC-37E6538E01D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48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B6FA-72ED-41C4-8274-BFE234209B9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1B4D-88A0-46A7-ABCC-37E6538E01D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56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8A9F9B5-F50C-419C-947B-76A9F2646122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79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FD48D7-850E-4238-BE60-E3EA784A261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52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1F610-4E0D-47C7-8ADE-2936C9C37EB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046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8723B-F345-4D2F-BF70-8221BA30902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507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CD1FB-D1AD-478C-86BE-BA897B81FE8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00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0508B-8A55-4DE5-97B3-E85681B15DDB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400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E3F153-3B0C-4328-B52F-D8E50A3AADB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7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</a:defRPr>
            </a:lvl1pPr>
          </a:lstStyle>
          <a:p>
            <a:pPr>
              <a:defRPr/>
            </a:pPr>
            <a:fld id="{E485A84D-77ED-458D-9D60-A0FD28A695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83315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A6FE7-639C-43B9-8DD9-C13C44A20FD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02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E71016-032C-4BBE-863B-0445C37466A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53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8ED41-ABD1-499C-921C-BEFEF870119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715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DCC88-02C1-4C5E-96F9-A6D18DD4683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943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8DA51B-4361-4179-B41D-FA92A4C0518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0616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F8DB5-11B7-432C-96EE-0C762B3B329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139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B8FF-29C7-4BA4-BCA3-1587A61D10D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D09E-9F57-4C94-BBB8-365807746C6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037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32C0-8737-4459-AE42-D2E248DD7E2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CF89-4042-4843-9D63-C2981463032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7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</a:defRPr>
            </a:lvl1pPr>
          </a:lstStyle>
          <a:p>
            <a:pPr>
              <a:defRPr/>
            </a:pPr>
            <a:fld id="{A8075147-7319-41ED-A191-D2771A2F51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632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</a:defRPr>
            </a:lvl1pPr>
          </a:lstStyle>
          <a:p>
            <a:pPr>
              <a:defRPr/>
            </a:pPr>
            <a:fld id="{B4313CAD-4A97-491A-AE6B-B773435323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786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</a:defRPr>
            </a:lvl1pPr>
          </a:lstStyle>
          <a:p>
            <a:pPr>
              <a:defRPr/>
            </a:pPr>
            <a:fld id="{027835C8-6C2B-4BD1-9464-9F1E7F625B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80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</a:defRPr>
            </a:lvl1pPr>
          </a:lstStyle>
          <a:p>
            <a:pPr>
              <a:defRPr/>
            </a:pPr>
            <a:fld id="{15DA424A-D3A2-42BD-82AE-5F354B8290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746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</a:defRPr>
            </a:lvl1pPr>
          </a:lstStyle>
          <a:p>
            <a:pPr>
              <a:defRPr/>
            </a:pPr>
            <a:fld id="{5C85CDBC-30AF-486A-84EB-6FC09DF941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5502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</a:defRPr>
            </a:lvl1pPr>
          </a:lstStyle>
          <a:p>
            <a:pPr>
              <a:defRPr/>
            </a:pPr>
            <a:fld id="{A361AC31-7910-46FE-8CE6-DFB72E7D54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4504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EF4C835B-46C3-45A3-8A7A-FEDAE4C202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055" name="Picture 2" descr="學校標底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8838"/>
            <a:ext cx="914400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xx8tower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157788"/>
            <a:ext cx="19081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492B6FA-72ED-41C4-8274-BFE234209B90}" type="datetimeFigureOut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 panose="02020500000000000000" pitchFamily="18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2018/9/4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8691B4D-88A0-46A7-ABCC-37E6538E01DD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 panose="02020500000000000000" pitchFamily="18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839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EC53A0D-C469-4B05-A14E-FA59DC7AA5E2}" type="slidenum">
              <a:rPr lang="en-US" altLang="zh-TW" smtClean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‹#›</a:t>
            </a:fld>
            <a:endParaRPr lang="en-US" altLang="zh-TW" smtClean="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031" name="Picture 8" descr="47180015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8306">
            <a:off x="173038" y="177800"/>
            <a:ext cx="2157412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2" name="Group 21"/>
          <p:cNvGrpSpPr>
            <a:grpSpLocks/>
          </p:cNvGrpSpPr>
          <p:nvPr userDrawn="1"/>
        </p:nvGrpSpPr>
        <p:grpSpPr bwMode="auto">
          <a:xfrm>
            <a:off x="7596188" y="260350"/>
            <a:ext cx="1368425" cy="968375"/>
            <a:chOff x="4785" y="164"/>
            <a:chExt cx="862" cy="610"/>
          </a:xfrm>
        </p:grpSpPr>
        <p:pic>
          <p:nvPicPr>
            <p:cNvPr id="1041" name="Picture 15" descr="471800150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72228">
              <a:off x="4785" y="164"/>
              <a:ext cx="862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16" descr="FCRE0003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" y="572"/>
              <a:ext cx="272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3" name="Group 28"/>
          <p:cNvGrpSpPr>
            <a:grpSpLocks/>
          </p:cNvGrpSpPr>
          <p:nvPr userDrawn="1"/>
        </p:nvGrpSpPr>
        <p:grpSpPr bwMode="auto">
          <a:xfrm>
            <a:off x="6948488" y="4508500"/>
            <a:ext cx="2232025" cy="2374900"/>
            <a:chOff x="4377" y="2840"/>
            <a:chExt cx="1406" cy="1496"/>
          </a:xfrm>
        </p:grpSpPr>
        <p:pic>
          <p:nvPicPr>
            <p:cNvPr id="1038" name="Picture 14" descr="40020034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2840"/>
              <a:ext cx="1276" cy="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7" descr="TKSH5"/>
            <p:cNvPicPr>
              <a:picLocks noChangeAspect="1" noChangeArrowheads="1"/>
            </p:cNvPicPr>
            <p:nvPr userDrawn="1"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3702"/>
              <a:ext cx="127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0" name="Text Box 17"/>
            <p:cNvSpPr txBox="1">
              <a:spLocks noChangeArrowheads="1"/>
            </p:cNvSpPr>
            <p:nvPr userDrawn="1"/>
          </p:nvSpPr>
          <p:spPr bwMode="auto">
            <a:xfrm>
              <a:off x="4468" y="4201"/>
              <a:ext cx="131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800" smtClean="0">
                  <a:solidFill>
                    <a:srgbClr val="9900CC"/>
                  </a:solidFill>
                  <a:latin typeface="文鼎中行書" pitchFamily="49" charset="-120"/>
                  <a:ea typeface="文鼎中行書" pitchFamily="49" charset="-120"/>
                </a:rPr>
                <a:t>輔導室 </a:t>
              </a:r>
              <a:r>
                <a:rPr lang="en-US" altLang="zh-TW" sz="800" smtClean="0">
                  <a:solidFill>
                    <a:srgbClr val="9900CC"/>
                  </a:solidFill>
                  <a:latin typeface="文鼎中行書" pitchFamily="49" charset="-120"/>
                  <a:ea typeface="文鼎中行書" pitchFamily="49" charset="-120"/>
                </a:rPr>
                <a:t>By Tye Chen 2015.02</a:t>
              </a:r>
            </a:p>
          </p:txBody>
        </p:sp>
      </p:grpSp>
      <p:grpSp>
        <p:nvGrpSpPr>
          <p:cNvPr id="1034" name="Group 26"/>
          <p:cNvGrpSpPr>
            <a:grpSpLocks/>
          </p:cNvGrpSpPr>
          <p:nvPr userDrawn="1"/>
        </p:nvGrpSpPr>
        <p:grpSpPr bwMode="auto">
          <a:xfrm>
            <a:off x="107950" y="4508500"/>
            <a:ext cx="6985000" cy="2263775"/>
            <a:chOff x="68" y="2840"/>
            <a:chExt cx="1450" cy="1426"/>
          </a:xfrm>
        </p:grpSpPr>
        <p:pic>
          <p:nvPicPr>
            <p:cNvPr id="1035" name="Picture 22" descr="471800140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3385"/>
              <a:ext cx="609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24" descr="471800140"/>
            <p:cNvPicPr>
              <a:picLocks noChangeAspect="1" noChangeArrowheads="1"/>
            </p:cNvPicPr>
            <p:nvPr userDrawn="1"/>
          </p:nvPicPr>
          <p:blipFill>
            <a:blip r:embed="rId19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83" y="3531"/>
              <a:ext cx="609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25" descr="471800140"/>
            <p:cNvPicPr>
              <a:picLocks noChangeAspect="1" noChangeArrowheads="1"/>
            </p:cNvPicPr>
            <p:nvPr userDrawn="1"/>
          </p:nvPicPr>
          <p:blipFill>
            <a:blip r:embed="rId19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840"/>
              <a:ext cx="609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712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C7CB8FF-29C7-4BA4-BCA3-1587A61D10D4}" type="datetimeFigureOut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新細明體" panose="02020500000000000000" pitchFamily="18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2018/9/4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D33D09E-9F57-4C94-BBB8-365807746C6B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新細明體" panose="02020500000000000000" pitchFamily="18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665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6F432C0-8737-4459-AE42-D2E248DD7E2E}" type="datetimeFigureOut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新細明體" panose="02020500000000000000" pitchFamily="18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2018/9/4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29BCF89-4042-4843-9D63-C29814630324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新細明體" panose="02020500000000000000" pitchFamily="18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051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高三家長懇談會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教務主任：黃維彥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26203850#110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0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mtClean="0"/>
              <a:t>各管道年度招生名額比例原則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7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8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0305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1308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9033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5165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43314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12078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mtClean="0"/>
              <a:t>參採學測科目數之調整</a:t>
            </a:r>
            <a:r>
              <a:rPr lang="en-US" altLang="zh-TW" sz="2800" smtClean="0"/>
              <a:t> 1/2</a:t>
            </a:r>
            <a:endParaRPr lang="zh-TW" altLang="en-US" sz="2800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70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mtClean="0"/>
              <a:t>參採學測科目數之調整</a:t>
            </a:r>
            <a:r>
              <a:rPr lang="en-US" altLang="zh-TW" smtClean="0"/>
              <a:t> </a:t>
            </a:r>
            <a:r>
              <a:rPr lang="en-US" altLang="zh-TW" sz="2800" smtClean="0"/>
              <a:t>2/2</a:t>
            </a:r>
            <a:endParaRPr lang="zh-TW" altLang="en-US" sz="2800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9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招生管道說明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大學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四技科大</a:t>
            </a:r>
            <a:endParaRPr lang="en-US" altLang="zh-TW" dirty="0" smtClean="0"/>
          </a:p>
          <a:p>
            <a:r>
              <a:rPr lang="zh-TW" altLang="en-US" dirty="0" smtClean="0"/>
              <a:t>學校配套</a:t>
            </a:r>
            <a:endParaRPr lang="en-US" altLang="zh-TW" dirty="0" smtClean="0"/>
          </a:p>
          <a:p>
            <a:r>
              <a:rPr lang="zh-TW" altLang="en-US" dirty="0" smtClean="0"/>
              <a:t>陪伴孩子是最好的鼓勵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527452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mtClean="0"/>
              <a:t>參採學測科目數示例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92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2400" smtClean="0"/>
              <a:t>108</a:t>
            </a:r>
            <a:r>
              <a:rPr lang="zh-TW" altLang="en-US" sz="2400" smtClean="0"/>
              <a:t>參採學測科目調查結果</a:t>
            </a:r>
            <a:r>
              <a:rPr lang="en-US" altLang="zh-TW" sz="2400" smtClean="0"/>
              <a:t>1/4</a:t>
            </a:r>
            <a:r>
              <a:rPr lang="zh-TW" altLang="en-US" sz="2400" smtClean="0"/>
              <a:t>  </a:t>
            </a:r>
            <a:r>
              <a:rPr lang="zh-TW" altLang="en-US" smtClean="0"/>
              <a:t>使用科目數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69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sz="2400" smtClean="0">
                <a:solidFill>
                  <a:prstClr val="black"/>
                </a:solidFill>
              </a:rPr>
              <a:t>108</a:t>
            </a:r>
            <a:r>
              <a:rPr lang="zh-TW" altLang="en-US" sz="2400" smtClean="0">
                <a:solidFill>
                  <a:prstClr val="black"/>
                </a:solidFill>
              </a:rPr>
              <a:t>參採學測科目調查結果</a:t>
            </a:r>
            <a:r>
              <a:rPr lang="en-US" altLang="zh-TW" sz="2400" smtClean="0">
                <a:solidFill>
                  <a:prstClr val="black"/>
                </a:solidFill>
              </a:rPr>
              <a:t>2/4</a:t>
            </a:r>
            <a:br>
              <a:rPr lang="en-US" altLang="zh-TW" sz="2400" smtClean="0">
                <a:solidFill>
                  <a:prstClr val="black"/>
                </a:solidFill>
              </a:rPr>
            </a:br>
            <a:r>
              <a:rPr lang="zh-TW" altLang="en-US" sz="4900" smtClean="0"/>
              <a:t>個人申請使用科目數及百分比</a:t>
            </a:r>
            <a:endParaRPr lang="zh-TW" altLang="en-US" sz="4900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84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2400" smtClean="0"/>
              <a:t>108</a:t>
            </a:r>
            <a:r>
              <a:rPr lang="zh-TW" altLang="en-US" sz="2400" smtClean="0"/>
              <a:t>參採學測科目調查結果</a:t>
            </a:r>
            <a:r>
              <a:rPr lang="en-US" altLang="zh-TW" sz="2400" smtClean="0"/>
              <a:t>3/4</a:t>
            </a:r>
            <a:r>
              <a:rPr lang="zh-TW" altLang="en-US" sz="2400" smtClean="0"/>
              <a:t>  </a:t>
            </a:r>
            <a:r>
              <a:rPr lang="zh-TW" altLang="en-US" smtClean="0"/>
              <a:t>個人申請使用科目組合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46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2200" smtClean="0">
                <a:solidFill>
                  <a:prstClr val="black"/>
                </a:solidFill>
              </a:rPr>
              <a:t>108</a:t>
            </a:r>
            <a:r>
              <a:rPr lang="zh-TW" altLang="en-US" sz="2200" smtClean="0">
                <a:solidFill>
                  <a:prstClr val="black"/>
                </a:solidFill>
              </a:rPr>
              <a:t>參採學測科目調查結果</a:t>
            </a:r>
            <a:r>
              <a:rPr lang="en-US" altLang="zh-TW" sz="2200" smtClean="0">
                <a:solidFill>
                  <a:prstClr val="black"/>
                </a:solidFill>
              </a:rPr>
              <a:t>4/4</a:t>
            </a:r>
            <a:r>
              <a:rPr lang="zh-TW" altLang="en-US" sz="2200" smtClean="0">
                <a:solidFill>
                  <a:prstClr val="black"/>
                </a:solidFill>
              </a:rPr>
              <a:t> </a:t>
            </a:r>
            <a:r>
              <a:rPr lang="en-US" altLang="zh-TW" sz="2200" smtClean="0">
                <a:solidFill>
                  <a:prstClr val="black"/>
                </a:solidFill>
              </a:rPr>
              <a:t/>
            </a:r>
            <a:br>
              <a:rPr lang="en-US" altLang="zh-TW" sz="2200" smtClean="0">
                <a:solidFill>
                  <a:prstClr val="black"/>
                </a:solidFill>
              </a:rPr>
            </a:br>
            <a:r>
              <a:rPr lang="zh-TW" altLang="en-US" smtClean="0">
                <a:solidFill>
                  <a:prstClr val="black"/>
                </a:solidFill>
              </a:rPr>
              <a:t>個人申請</a:t>
            </a:r>
            <a:r>
              <a:rPr lang="en-US" altLang="zh-TW" smtClean="0"/>
              <a:t>18</a:t>
            </a:r>
            <a:r>
              <a:rPr lang="zh-TW" altLang="zh-TW" smtClean="0"/>
              <a:t>學群最多使用的科目組合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75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mtClean="0"/>
              <a:t>同級分超額篩選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35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4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mtClean="0"/>
              <a:t>個人申請試辦</a:t>
            </a:r>
            <a:r>
              <a:rPr lang="en-US" altLang="zh-TW" smtClean="0"/>
              <a:t>APCS</a:t>
            </a:r>
            <a:r>
              <a:rPr lang="zh-TW" altLang="en-US" smtClean="0"/>
              <a:t>招生分組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46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mtClean="0"/>
              <a:t>107</a:t>
            </a:r>
            <a:r>
              <a:rPr lang="zh-TW" altLang="en-US" smtClean="0"/>
              <a:t>試辦</a:t>
            </a:r>
            <a:r>
              <a:rPr lang="en-US" altLang="zh-TW" smtClean="0"/>
              <a:t>APCS</a:t>
            </a:r>
            <a:r>
              <a:rPr lang="zh-TW" altLang="en-US" smtClean="0"/>
              <a:t>招生分組情形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68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2400"/>
              </a:spcBef>
              <a:defRPr/>
            </a:pPr>
            <a:r>
              <a:rPr lang="zh-TW" altLang="en-US" sz="4800" b="1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第二階段甄試撞期</a:t>
            </a:r>
            <a:endParaRPr lang="zh-TW" altLang="en-US" sz="48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1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學術學程升學管</a:t>
            </a:r>
            <a:r>
              <a:rPr lang="zh-TW" altLang="en-US" dirty="0"/>
              <a:t>道</a:t>
            </a: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674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99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7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Q &amp; A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31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mtClean="0"/>
              <a:t>Q &amp; A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115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mtClean="0">
                <a:solidFill>
                  <a:prstClr val="black"/>
                </a:solidFill>
              </a:rPr>
              <a:t>Q &amp; A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74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mtClean="0">
                <a:solidFill>
                  <a:prstClr val="black"/>
                </a:solidFill>
              </a:rPr>
              <a:t>Q &amp; A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471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專門學程升學管</a:t>
            </a:r>
            <a:r>
              <a:rPr lang="zh-TW" altLang="en-US" dirty="0"/>
              <a:t>道</a:t>
            </a: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7641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19672" y="548680"/>
            <a:ext cx="1152128" cy="89255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3</a:t>
            </a: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月</a:t>
            </a:r>
            <a:endParaRPr kumimoji="0" lang="en-US" altLang="zh-TW" b="1" dirty="0" smtClean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繁星計畫</a:t>
            </a:r>
            <a:endParaRPr kumimoji="0" lang="en-US" altLang="zh-TW" b="1" dirty="0" smtClean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600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(</a:t>
            </a:r>
            <a:r>
              <a:rPr kumimoji="0" lang="zh-TW" altLang="en-US" sz="1600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不用考試</a:t>
            </a:r>
            <a:r>
              <a:rPr kumimoji="0" lang="en-US" altLang="zh-TW" sz="1600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)</a:t>
            </a:r>
            <a:endParaRPr kumimoji="0" lang="zh-TW" altLang="en-US" sz="1600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915816" y="620688"/>
            <a:ext cx="1152128" cy="8925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取得乙級證照</a:t>
            </a:r>
            <a:endParaRPr kumimoji="0" lang="en-US" altLang="zh-TW" b="1" dirty="0" smtClean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600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(</a:t>
            </a:r>
            <a:r>
              <a:rPr kumimoji="0" lang="zh-TW" altLang="en-US" sz="1600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不用考試</a:t>
            </a:r>
            <a:r>
              <a:rPr kumimoji="0" lang="en-US" altLang="zh-TW" sz="1600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)</a:t>
            </a:r>
            <a:endParaRPr kumimoji="0" lang="zh-TW" altLang="en-US" sz="1600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355976" y="620688"/>
            <a:ext cx="1368152" cy="646331"/>
          </a:xfrm>
          <a:prstGeom prst="rect">
            <a:avLst/>
          </a:prstGeom>
          <a:solidFill>
            <a:srgbClr val="FFCC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5</a:t>
            </a: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月</a:t>
            </a:r>
            <a:endParaRPr kumimoji="0" lang="en-US" altLang="zh-TW" b="1" dirty="0" smtClean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參加統測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940152" y="620688"/>
            <a:ext cx="1152128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2</a:t>
            </a: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月</a:t>
            </a:r>
            <a:endParaRPr kumimoji="0" lang="en-US" altLang="zh-TW" b="1" dirty="0" smtClean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參加學測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668344" y="620688"/>
            <a:ext cx="1152128" cy="615553"/>
          </a:xfrm>
          <a:prstGeom prst="rect">
            <a:avLst/>
          </a:prstGeom>
          <a:solidFill>
            <a:srgbClr val="00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7</a:t>
            </a: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月</a:t>
            </a:r>
            <a:endParaRPr kumimoji="0" lang="en-US" altLang="zh-TW" b="1" dirty="0" smtClean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參加指考</a:t>
            </a:r>
            <a:endParaRPr kumimoji="0" lang="zh-TW" altLang="en-US" sz="1600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987824" y="2060848"/>
            <a:ext cx="1152128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5</a:t>
            </a: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月</a:t>
            </a:r>
            <a:endParaRPr kumimoji="0" lang="en-US" altLang="zh-TW" b="1" dirty="0" smtClean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技優甄審入學</a:t>
            </a:r>
            <a:endParaRPr kumimoji="0" lang="zh-TW" altLang="en-US" sz="1600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211960" y="2060848"/>
            <a:ext cx="461665" cy="2304256"/>
          </a:xfrm>
          <a:prstGeom prst="rect">
            <a:avLst/>
          </a:prstGeom>
          <a:solidFill>
            <a:srgbClr val="FFCCFF"/>
          </a:solidFill>
          <a:ln>
            <a:solidFill>
              <a:schemeClr val="accent1"/>
            </a:solidFill>
          </a:ln>
        </p:spPr>
        <p:txBody>
          <a:bodyPr vert="eaVert"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5</a:t>
            </a: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月四技二專甄選入學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788024" y="2060848"/>
            <a:ext cx="461665" cy="2736304"/>
          </a:xfrm>
          <a:prstGeom prst="rect">
            <a:avLst/>
          </a:prstGeom>
          <a:solidFill>
            <a:srgbClr val="FFCCFF"/>
          </a:solidFill>
          <a:ln>
            <a:solidFill>
              <a:schemeClr val="accent1"/>
            </a:solidFill>
          </a:ln>
        </p:spPr>
        <p:txBody>
          <a:bodyPr vert="eaVert"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5</a:t>
            </a: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月四技二專聯合登記分發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436096" y="2060848"/>
            <a:ext cx="461665" cy="2736304"/>
          </a:xfrm>
          <a:prstGeom prst="rect">
            <a:avLst/>
          </a:prstGeom>
          <a:solidFill>
            <a:srgbClr val="FFCCFF"/>
          </a:solidFill>
          <a:ln>
            <a:solidFill>
              <a:schemeClr val="accent1"/>
            </a:solidFill>
          </a:ln>
        </p:spPr>
        <p:txBody>
          <a:bodyPr vert="eaVert"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5-9</a:t>
            </a: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月四技二專夜間部獨招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012160" y="2060848"/>
            <a:ext cx="1152128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3</a:t>
            </a: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月</a:t>
            </a:r>
            <a:endParaRPr kumimoji="0" lang="en-US" altLang="zh-TW" b="1" dirty="0" smtClean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四技二專及大學</a:t>
            </a:r>
            <a:endParaRPr kumimoji="0" lang="en-US" altLang="zh-TW" b="1" dirty="0" smtClean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申請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308304" y="2060848"/>
            <a:ext cx="1512168" cy="615553"/>
          </a:xfrm>
          <a:prstGeom prst="rect">
            <a:avLst/>
          </a:prstGeom>
          <a:solidFill>
            <a:srgbClr val="00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7</a:t>
            </a: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月</a:t>
            </a:r>
            <a:endParaRPr kumimoji="0" lang="en-US" altLang="zh-TW" b="1" dirty="0" smtClean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大學分發志願</a:t>
            </a:r>
            <a:endParaRPr kumimoji="0" lang="zh-TW" altLang="en-US" sz="1600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51520" y="5517232"/>
            <a:ext cx="5616624" cy="369332"/>
          </a:xfrm>
          <a:prstGeom prst="rect">
            <a:avLst/>
          </a:prstGeom>
          <a:solidFill>
            <a:srgbClr val="66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快樂四技二專生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228184" y="5517232"/>
            <a:ext cx="2448272" cy="369332"/>
          </a:xfrm>
          <a:prstGeom prst="rect">
            <a:avLst/>
          </a:prstGeom>
          <a:solidFill>
            <a:srgbClr val="CC99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快樂大學生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cxnSp>
        <p:nvCxnSpPr>
          <p:cNvPr id="20" name="直線單箭頭接點 19"/>
          <p:cNvCxnSpPr>
            <a:stCxn id="4" idx="2"/>
          </p:cNvCxnSpPr>
          <p:nvPr/>
        </p:nvCxnSpPr>
        <p:spPr>
          <a:xfrm>
            <a:off x="2195736" y="1441232"/>
            <a:ext cx="0" cy="4076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3491880" y="1484784"/>
            <a:ext cx="0" cy="5476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10" idx="2"/>
          </p:cNvCxnSpPr>
          <p:nvPr/>
        </p:nvCxnSpPr>
        <p:spPr>
          <a:xfrm>
            <a:off x="3563888" y="2984178"/>
            <a:ext cx="0" cy="253305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H="1">
            <a:off x="5076056" y="1268760"/>
            <a:ext cx="2331" cy="7844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4499992" y="1628800"/>
            <a:ext cx="12241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 flipH="1">
            <a:off x="4499992" y="1628800"/>
            <a:ext cx="1538" cy="4381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flipH="1">
            <a:off x="5724128" y="1628800"/>
            <a:ext cx="1538" cy="4381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4427984" y="4365104"/>
            <a:ext cx="0" cy="11521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>
            <a:off x="5004048" y="4797152"/>
            <a:ext cx="0" cy="720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>
            <a:off x="5652120" y="4797152"/>
            <a:ext cx="0" cy="720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flipH="1">
            <a:off x="6588224" y="1268760"/>
            <a:ext cx="2331" cy="7844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 flipH="1">
            <a:off x="8244408" y="1268760"/>
            <a:ext cx="2331" cy="7844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 flipH="1">
            <a:off x="6588224" y="3267075"/>
            <a:ext cx="12601" cy="226293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>
            <a:off x="8244408" y="2708920"/>
            <a:ext cx="0" cy="28083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/>
          <p:cNvSpPr txBox="1"/>
          <p:nvPr/>
        </p:nvSpPr>
        <p:spPr>
          <a:xfrm>
            <a:off x="323528" y="548680"/>
            <a:ext cx="1152128" cy="923330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1</a:t>
            </a: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月</a:t>
            </a:r>
            <a:endParaRPr kumimoji="0" lang="en-US" altLang="zh-TW" b="1" dirty="0" smtClean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四技二專</a:t>
            </a:r>
            <a:endParaRPr kumimoji="0" lang="en-US" altLang="zh-TW" b="1" dirty="0" smtClean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特殊選才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251520" y="2060848"/>
            <a:ext cx="1656184" cy="923330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1</a:t>
            </a:r>
            <a:r>
              <a:rPr kumimoji="0" lang="zh-TW" altLang="en-US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月資格審查</a:t>
            </a:r>
            <a:endParaRPr kumimoji="0" lang="en-US" altLang="zh-TW" dirty="0" smtClean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指定項目甄審</a:t>
            </a:r>
            <a:endParaRPr kumimoji="0" lang="en-US" altLang="zh-TW" dirty="0" smtClean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(</a:t>
            </a:r>
            <a:r>
              <a:rPr kumimoji="0" lang="zh-TW" altLang="en-US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不用學測統測</a:t>
            </a:r>
            <a:r>
              <a:rPr kumimoji="0" lang="en-US" altLang="zh-TW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)</a:t>
            </a:r>
            <a:endParaRPr kumimoji="0"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cxnSp>
        <p:nvCxnSpPr>
          <p:cNvPr id="44" name="直線單箭頭接點 43"/>
          <p:cNvCxnSpPr/>
          <p:nvPr/>
        </p:nvCxnSpPr>
        <p:spPr>
          <a:xfrm>
            <a:off x="899592" y="1484784"/>
            <a:ext cx="0" cy="5476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>
            <a:off x="899592" y="2996952"/>
            <a:ext cx="0" cy="253305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5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大學多元入學升學網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http://nsdua.moe.edu.tw/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01416"/>
            <a:ext cx="741254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3921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大學甄選入學委員會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https://www.cac.edu.tw/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568952" cy="500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99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23528" y="404664"/>
            <a:ext cx="1152128" cy="646331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管道</a:t>
            </a: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特殊選才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3528" y="1484784"/>
            <a:ext cx="2016224" cy="92333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11</a:t>
            </a:r>
            <a:r>
              <a:rPr kumimoji="0" lang="zh-TW" altLang="en-US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月各校獨招簡章</a:t>
            </a:r>
            <a:endParaRPr kumimoji="0" lang="en-US" altLang="zh-TW" dirty="0" smtClean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12</a:t>
            </a:r>
            <a:r>
              <a:rPr kumimoji="0" lang="zh-TW" altLang="en-US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月獨招考試項目</a:t>
            </a:r>
            <a:endParaRPr kumimoji="0" lang="en-US" altLang="zh-TW" dirty="0" smtClean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(</a:t>
            </a:r>
            <a:r>
              <a:rPr kumimoji="0" lang="zh-TW" altLang="en-US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不用學測</a:t>
            </a:r>
            <a:r>
              <a:rPr kumimoji="0" lang="en-US" altLang="zh-TW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)</a:t>
            </a:r>
            <a:endParaRPr kumimoji="0"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43675" y="2869500"/>
            <a:ext cx="1512168" cy="369332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1</a:t>
            </a:r>
            <a:r>
              <a:rPr kumimoji="0" lang="zh-TW" altLang="en-US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月公告錄取</a:t>
            </a:r>
            <a:endParaRPr kumimoji="0"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059832" y="432116"/>
            <a:ext cx="1152128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管道</a:t>
            </a: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繁星推薦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364088" y="432116"/>
            <a:ext cx="1152128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管道</a:t>
            </a: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個人申請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380312" y="432116"/>
            <a:ext cx="115212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管道</a:t>
            </a: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考試入學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843808" y="1484784"/>
            <a:ext cx="576064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高中英語聽力測驗</a:t>
            </a: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(</a:t>
            </a: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高三上</a:t>
            </a: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10</a:t>
            </a: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月與</a:t>
            </a: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12</a:t>
            </a: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月</a:t>
            </a: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)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832417" y="2038782"/>
            <a:ext cx="576064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學測</a:t>
            </a: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(1</a:t>
            </a: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月底</a:t>
            </a: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2</a:t>
            </a: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月初</a:t>
            </a: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)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832417" y="2591400"/>
            <a:ext cx="576064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術科考試</a:t>
            </a: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(2</a:t>
            </a: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月</a:t>
            </a: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)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555776" y="3284984"/>
            <a:ext cx="1152128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繳費報名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763688" y="3933056"/>
            <a:ext cx="13016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公告</a:t>
            </a: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1-7</a:t>
            </a: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類錄取名單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237474" y="3933056"/>
            <a:ext cx="1152128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第</a:t>
            </a: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8</a:t>
            </a: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類第一階篩選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237474" y="4941168"/>
            <a:ext cx="1152128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二階面試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250544" y="5733256"/>
            <a:ext cx="1152128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公告錄取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148064" y="3150260"/>
            <a:ext cx="1152128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繳費報名</a:t>
            </a:r>
            <a:endParaRPr kumimoji="0" lang="en-US" altLang="zh-TW" b="1" dirty="0" smtClean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6</a:t>
            </a: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個校系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136673" y="4071555"/>
            <a:ext cx="1152128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一階篩選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148064" y="4627437"/>
            <a:ext cx="1152128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二階指定項目甄試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129118" y="5503937"/>
            <a:ext cx="1152128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200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正備取生上網登記志願序</a:t>
            </a:r>
            <a:endParaRPr kumimoji="0" lang="zh-TW" altLang="en-US" sz="1200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129118" y="6309320"/>
            <a:ext cx="1152128" cy="276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200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公告分發結果</a:t>
            </a:r>
            <a:endParaRPr kumimoji="0" lang="zh-TW" altLang="en-US" sz="1200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7380312" y="3331150"/>
            <a:ext cx="115212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繳費報名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7379112" y="4247616"/>
            <a:ext cx="115212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指考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7396858" y="5114244"/>
            <a:ext cx="115212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網路登記分發志願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7452320" y="6207302"/>
            <a:ext cx="115212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公告錄取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660231" y="3817908"/>
            <a:ext cx="461665" cy="17081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錄取生放棄入學 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cxnSp>
        <p:nvCxnSpPr>
          <p:cNvPr id="30" name="直線單箭頭接點 29"/>
          <p:cNvCxnSpPr>
            <a:stCxn id="4" idx="2"/>
          </p:cNvCxnSpPr>
          <p:nvPr/>
        </p:nvCxnSpPr>
        <p:spPr>
          <a:xfrm>
            <a:off x="899592" y="1050995"/>
            <a:ext cx="0" cy="4337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910435" y="2408114"/>
            <a:ext cx="0" cy="4337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3635896" y="1078447"/>
            <a:ext cx="0" cy="4337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5940152" y="1078447"/>
            <a:ext cx="0" cy="4337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>
            <a:off x="8028384" y="1048770"/>
            <a:ext cx="0" cy="4337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endCxn id="14" idx="0"/>
          </p:cNvCxnSpPr>
          <p:nvPr/>
        </p:nvCxnSpPr>
        <p:spPr>
          <a:xfrm>
            <a:off x="3131840" y="2960732"/>
            <a:ext cx="0" cy="3242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>
            <a:off x="3133630" y="3654316"/>
            <a:ext cx="0" cy="2787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>
            <a:endCxn id="17" idx="0"/>
          </p:cNvCxnSpPr>
          <p:nvPr/>
        </p:nvCxnSpPr>
        <p:spPr>
          <a:xfrm>
            <a:off x="3806275" y="4579387"/>
            <a:ext cx="7263" cy="3617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>
            <a:off x="3806275" y="5310500"/>
            <a:ext cx="0" cy="4337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>
            <a:endCxn id="19" idx="0"/>
          </p:cNvCxnSpPr>
          <p:nvPr/>
        </p:nvCxnSpPr>
        <p:spPr>
          <a:xfrm>
            <a:off x="5705182" y="2960732"/>
            <a:ext cx="18946" cy="1895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>
            <a:off x="7972922" y="2939418"/>
            <a:ext cx="8463" cy="3704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>
            <a:endCxn id="20" idx="0"/>
          </p:cNvCxnSpPr>
          <p:nvPr/>
        </p:nvCxnSpPr>
        <p:spPr>
          <a:xfrm flipH="1">
            <a:off x="5712737" y="3793686"/>
            <a:ext cx="13181" cy="2778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>
            <a:endCxn id="21" idx="0"/>
          </p:cNvCxnSpPr>
          <p:nvPr/>
        </p:nvCxnSpPr>
        <p:spPr>
          <a:xfrm flipH="1">
            <a:off x="5724128" y="4460976"/>
            <a:ext cx="12633" cy="16646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>
            <a:endCxn id="23" idx="0"/>
          </p:cNvCxnSpPr>
          <p:nvPr/>
        </p:nvCxnSpPr>
        <p:spPr>
          <a:xfrm>
            <a:off x="5705182" y="5958179"/>
            <a:ext cx="0" cy="35114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 flipH="1">
            <a:off x="5690641" y="5294983"/>
            <a:ext cx="12633" cy="16646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>
            <a:endCxn id="25" idx="0"/>
          </p:cNvCxnSpPr>
          <p:nvPr/>
        </p:nvCxnSpPr>
        <p:spPr>
          <a:xfrm>
            <a:off x="7954356" y="3747411"/>
            <a:ext cx="820" cy="5002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/>
          <p:cNvCxnSpPr>
            <a:endCxn id="26" idx="0"/>
          </p:cNvCxnSpPr>
          <p:nvPr/>
        </p:nvCxnSpPr>
        <p:spPr>
          <a:xfrm flipH="1">
            <a:off x="7972922" y="4627437"/>
            <a:ext cx="8463" cy="48680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/>
          <p:nvPr/>
        </p:nvCxnSpPr>
        <p:spPr>
          <a:xfrm>
            <a:off x="8004997" y="5772970"/>
            <a:ext cx="8463" cy="3704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/>
          <p:cNvCxnSpPr>
            <a:stCxn id="15" idx="2"/>
          </p:cNvCxnSpPr>
          <p:nvPr/>
        </p:nvCxnSpPr>
        <p:spPr>
          <a:xfrm>
            <a:off x="2414488" y="4579387"/>
            <a:ext cx="0" cy="2161981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>
          <a:xfrm>
            <a:off x="3823342" y="6102588"/>
            <a:ext cx="3266" cy="63878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/>
          <p:cNvCxnSpPr/>
          <p:nvPr/>
        </p:nvCxnSpPr>
        <p:spPr>
          <a:xfrm>
            <a:off x="2414488" y="6741368"/>
            <a:ext cx="4476576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接點 78"/>
          <p:cNvCxnSpPr>
            <a:stCxn id="23" idx="2"/>
          </p:cNvCxnSpPr>
          <p:nvPr/>
        </p:nvCxnSpPr>
        <p:spPr>
          <a:xfrm flipH="1">
            <a:off x="5703274" y="6586319"/>
            <a:ext cx="1908" cy="155049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接點 80"/>
          <p:cNvCxnSpPr>
            <a:stCxn id="28" idx="2"/>
          </p:cNvCxnSpPr>
          <p:nvPr/>
        </p:nvCxnSpPr>
        <p:spPr>
          <a:xfrm>
            <a:off x="6891064" y="5526100"/>
            <a:ext cx="3266" cy="1185258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接點 85"/>
          <p:cNvCxnSpPr>
            <a:endCxn id="28" idx="0"/>
          </p:cNvCxnSpPr>
          <p:nvPr/>
        </p:nvCxnSpPr>
        <p:spPr>
          <a:xfrm flipH="1">
            <a:off x="6891064" y="3515816"/>
            <a:ext cx="6532" cy="302092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>
            <a:endCxn id="24" idx="1"/>
          </p:cNvCxnSpPr>
          <p:nvPr/>
        </p:nvCxnSpPr>
        <p:spPr>
          <a:xfrm>
            <a:off x="6897596" y="3515816"/>
            <a:ext cx="482716" cy="0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91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大學考試入學分發委員會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https://www.uac.edu.tw/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00200"/>
            <a:ext cx="8640960" cy="49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4060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四技二專甄選入學委員會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3600" dirty="0" smtClean="0"/>
              <a:t>https://www.jctv.ntut.edu.tw/enter42/apply/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12888"/>
            <a:ext cx="8397587" cy="508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5182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四技申請入學委員會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1800" dirty="0" smtClean="0"/>
              <a:t>https://www.jctv.ntut.edu.tw/caac/contents.php?academicYear=107&amp;subId=109</a:t>
            </a:r>
            <a:endParaRPr lang="zh-TW" altLang="en-US" sz="1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1915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5322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技專校院招生策進總會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https://www.techadmi.edu.tw/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3476"/>
            <a:ext cx="8229600" cy="498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1529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9" name="Rectangle 47"/>
          <p:cNvSpPr>
            <a:spLocks noChangeArrowheads="1"/>
          </p:cNvSpPr>
          <p:nvPr/>
        </p:nvSpPr>
        <p:spPr bwMode="auto">
          <a:xfrm>
            <a:off x="0" y="4149725"/>
            <a:ext cx="9144000" cy="2708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華康超黑體" pitchFamily="49" charset="-120"/>
              </a:rPr>
              <a:t>多元入學考招分離示意表</a:t>
            </a:r>
            <a:r>
              <a:rPr lang="zh-TW" altLang="en-US"/>
              <a:t> </a:t>
            </a:r>
          </a:p>
        </p:txBody>
      </p:sp>
      <p:graphicFrame>
        <p:nvGraphicFramePr>
          <p:cNvPr id="28731" name="Group 59"/>
          <p:cNvGraphicFramePr>
            <a:graphicFrameLocks noGrp="1"/>
          </p:cNvGraphicFramePr>
          <p:nvPr>
            <p:ph idx="1"/>
            <p:extLst/>
          </p:nvPr>
        </p:nvGraphicFramePr>
        <p:xfrm>
          <a:off x="468313" y="1268413"/>
          <a:ext cx="8229600" cy="4792980"/>
        </p:xfrm>
        <a:graphic>
          <a:graphicData uri="http://schemas.openxmlformats.org/drawingml/2006/table">
            <a:tbl>
              <a:tblPr/>
              <a:tblGrid>
                <a:gridCol w="2057400"/>
                <a:gridCol w="2117725"/>
                <a:gridCol w="4054475"/>
              </a:tblGrid>
              <a:tr h="279400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招生管道（科系數）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考試類別（考試日期）</a:t>
                      </a:r>
                      <a:endParaRPr kumimoji="1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大學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繁星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     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（普通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50%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）</a:t>
                      </a:r>
                      <a:endParaRPr kumimoji="1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學測（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1/25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五、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1/26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六）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＋在校成績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申請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6</a:t>
                      </a:r>
                      <a:endParaRPr kumimoji="1" lang="en-US" altLang="zh-TW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學測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＋第二階段（書審／面試）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分發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  （填志願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100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）</a:t>
                      </a:r>
                      <a:endParaRPr kumimoji="1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指考（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07/01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一 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02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二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03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三）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＋部分學測檢定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四技</a:t>
                      </a:r>
                      <a:endParaRPr kumimoji="1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甄選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3   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（專門）</a:t>
                      </a:r>
                      <a:endParaRPr kumimoji="1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統測（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5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月）＋第二階段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申請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5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學測＋第二階段（書審／面試）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分發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  （填志願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199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）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統測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繁星（專門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12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人）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在校成績</a:t>
                      </a:r>
                      <a:endParaRPr kumimoji="1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12" name="AutoShape 40"/>
          <p:cNvSpPr>
            <a:spLocks noChangeArrowheads="1"/>
          </p:cNvSpPr>
          <p:nvPr/>
        </p:nvSpPr>
        <p:spPr bwMode="auto">
          <a:xfrm>
            <a:off x="1763713" y="2492375"/>
            <a:ext cx="647700" cy="504825"/>
          </a:xfrm>
          <a:prstGeom prst="rightArrow">
            <a:avLst>
              <a:gd name="adj1" fmla="val 50000"/>
              <a:gd name="adj2" fmla="val 3207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28713" name="AutoShape 41"/>
          <p:cNvSpPr>
            <a:spLocks noChangeArrowheads="1"/>
          </p:cNvSpPr>
          <p:nvPr/>
        </p:nvSpPr>
        <p:spPr bwMode="auto">
          <a:xfrm>
            <a:off x="1763713" y="1773238"/>
            <a:ext cx="647700" cy="504825"/>
          </a:xfrm>
          <a:prstGeom prst="rightArrow">
            <a:avLst>
              <a:gd name="adj1" fmla="val 50000"/>
              <a:gd name="adj2" fmla="val 3207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28714" name="AutoShape 42"/>
          <p:cNvSpPr>
            <a:spLocks noChangeArrowheads="1"/>
          </p:cNvSpPr>
          <p:nvPr/>
        </p:nvSpPr>
        <p:spPr bwMode="auto">
          <a:xfrm>
            <a:off x="1763713" y="3213100"/>
            <a:ext cx="647700" cy="504825"/>
          </a:xfrm>
          <a:prstGeom prst="rightArrow">
            <a:avLst>
              <a:gd name="adj1" fmla="val 50000"/>
              <a:gd name="adj2" fmla="val 3207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28715" name="AutoShape 43"/>
          <p:cNvSpPr>
            <a:spLocks noChangeArrowheads="1"/>
          </p:cNvSpPr>
          <p:nvPr/>
        </p:nvSpPr>
        <p:spPr bwMode="auto">
          <a:xfrm>
            <a:off x="1763713" y="3716338"/>
            <a:ext cx="647700" cy="504825"/>
          </a:xfrm>
          <a:prstGeom prst="rightArrow">
            <a:avLst>
              <a:gd name="adj1" fmla="val 50000"/>
              <a:gd name="adj2" fmla="val 3207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28716" name="AutoShape 44"/>
          <p:cNvSpPr>
            <a:spLocks noChangeArrowheads="1"/>
          </p:cNvSpPr>
          <p:nvPr/>
        </p:nvSpPr>
        <p:spPr bwMode="auto">
          <a:xfrm>
            <a:off x="1763713" y="4292600"/>
            <a:ext cx="647700" cy="504825"/>
          </a:xfrm>
          <a:prstGeom prst="rightArrow">
            <a:avLst>
              <a:gd name="adj1" fmla="val 50000"/>
              <a:gd name="adj2" fmla="val 3207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28717" name="AutoShape 45"/>
          <p:cNvSpPr>
            <a:spLocks noChangeArrowheads="1"/>
          </p:cNvSpPr>
          <p:nvPr/>
        </p:nvSpPr>
        <p:spPr bwMode="auto">
          <a:xfrm>
            <a:off x="1763713" y="4941888"/>
            <a:ext cx="647700" cy="504825"/>
          </a:xfrm>
          <a:prstGeom prst="rightArrow">
            <a:avLst>
              <a:gd name="adj1" fmla="val 50000"/>
              <a:gd name="adj2" fmla="val 3207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28718" name="AutoShape 46"/>
          <p:cNvSpPr>
            <a:spLocks noChangeArrowheads="1"/>
          </p:cNvSpPr>
          <p:nvPr/>
        </p:nvSpPr>
        <p:spPr bwMode="auto">
          <a:xfrm>
            <a:off x="1763713" y="5516563"/>
            <a:ext cx="647700" cy="504825"/>
          </a:xfrm>
          <a:prstGeom prst="rightArrow">
            <a:avLst>
              <a:gd name="adj1" fmla="val 50000"/>
              <a:gd name="adj2" fmla="val 3207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012163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2" grpId="0" animBg="1"/>
      <p:bldP spid="28713" grpId="0" animBg="1"/>
      <p:bldP spid="28714" grpId="0" animBg="1"/>
      <p:bldP spid="28715" grpId="0" animBg="1"/>
      <p:bldP spid="28716" grpId="0" animBg="1"/>
      <p:bldP spid="28717" grpId="0" animBg="1"/>
      <p:bldP spid="287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07950" y="115888"/>
            <a:ext cx="5040313" cy="155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5400">
                <a:ea typeface="華康超黑體" pitchFamily="49" charset="-120"/>
              </a:rPr>
              <a:t>每月重要行事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844824"/>
            <a:ext cx="8291513" cy="4568825"/>
          </a:xfrm>
        </p:spPr>
        <p:txBody>
          <a:bodyPr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二月	</a:t>
            </a: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獲得學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測成績</a:t>
            </a: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三月	大學繁星報名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錄取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大學四技申請報名</a:t>
            </a: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四月	大學四技申請第二階段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四技繁星作業</a:t>
            </a: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五月	申請錄取結果公告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統測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四技甄選報名</a:t>
            </a: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六月	四技甄選第二階段</a:t>
            </a: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七月	指考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四技甄選錄取結果公告</a:t>
            </a: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八月	統測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指考分發作業</a:t>
            </a:r>
          </a:p>
        </p:txBody>
      </p:sp>
    </p:spTree>
    <p:extLst>
      <p:ext uri="{BB962C8B-B14F-4D97-AF65-F5344CB8AC3E}">
        <p14:creationId xmlns:p14="http://schemas.microsoft.com/office/powerpoint/2010/main" val="889180307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10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6082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ChangeArrowheads="1"/>
          </p:cNvSpPr>
          <p:nvPr/>
        </p:nvSpPr>
        <p:spPr bwMode="auto">
          <a:xfrm>
            <a:off x="8388350" y="4292600"/>
            <a:ext cx="647700" cy="1081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179388" y="4221163"/>
            <a:ext cx="3240087" cy="1223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pPr algn="l" eaLnBrk="1" hangingPunct="1"/>
            <a:r>
              <a:rPr lang="zh-TW" altLang="en-US" smtClean="0">
                <a:ea typeface="華康超黑體" pitchFamily="49" charset="-120"/>
              </a:rPr>
              <a:t>親子溝通專家提供的建議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zh-TW" altLang="en-US" sz="4000" u="sng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最好這樣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zh-TW" altLang="en-US" smtClean="0">
                <a:ea typeface="微軟正黑體" pitchFamily="34" charset="-120"/>
              </a:rPr>
              <a:t>耐心傾聽，覺察情緒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zh-TW" altLang="en-US" smtClean="0">
                <a:ea typeface="微軟正黑體" pitchFamily="34" charset="-120"/>
              </a:rPr>
              <a:t>氣頭當下，按下「六秒暫停鍵」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zh-TW" altLang="en-US" smtClean="0">
                <a:ea typeface="微軟正黑體" pitchFamily="34" charset="-120"/>
              </a:rPr>
              <a:t>訂出規範，對事不對人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zh-TW" altLang="en-US" smtClean="0">
                <a:ea typeface="微軟正黑體" pitchFamily="34" charset="-120"/>
              </a:rPr>
              <a:t>適度運用「沒錯⋯可是」</a:t>
            </a:r>
          </a:p>
        </p:txBody>
      </p:sp>
      <p:pic>
        <p:nvPicPr>
          <p:cNvPr id="12294" name="Picture 4" descr="B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060575"/>
            <a:ext cx="2160588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7308850" y="0"/>
            <a:ext cx="1727200" cy="155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6185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179388" y="4221163"/>
            <a:ext cx="3240087" cy="1223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pPr algn="l" eaLnBrk="1" hangingPunct="1"/>
            <a:r>
              <a:rPr lang="zh-TW" altLang="en-US" smtClean="0">
                <a:ea typeface="華康超黑體" pitchFamily="49" charset="-120"/>
              </a:rPr>
              <a:t>親子溝通專家提供的建議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zh-TW" altLang="en-US" sz="4000" u="sng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千萬不要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zh-TW" altLang="en-US" smtClean="0">
                <a:ea typeface="微軟正黑體" pitchFamily="34" charset="-120"/>
              </a:rPr>
              <a:t>冗長說教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zh-TW" altLang="en-US" smtClean="0">
                <a:ea typeface="微軟正黑體" pitchFamily="34" charset="-120"/>
              </a:rPr>
              <a:t>過度使用負面語彙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zh-TW" altLang="en-US" smtClean="0">
                <a:ea typeface="微軟正黑體" pitchFamily="34" charset="-120"/>
              </a:rPr>
              <a:t>冷淡的語氣或態度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zh-TW" altLang="en-US" smtClean="0">
                <a:ea typeface="微軟正黑體" pitchFamily="34" charset="-120"/>
              </a:rPr>
              <a:t>陷入對錯輸贏之爭</a:t>
            </a:r>
            <a:r>
              <a:rPr lang="zh-TW" altLang="en-US" smtClean="0"/>
              <a:t> </a:t>
            </a:r>
          </a:p>
        </p:txBody>
      </p:sp>
      <p:pic>
        <p:nvPicPr>
          <p:cNvPr id="13317" name="Picture 4" descr="B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44675"/>
            <a:ext cx="30908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2771775" y="1628775"/>
            <a:ext cx="1584325" cy="1512888"/>
          </a:xfrm>
          <a:custGeom>
            <a:avLst/>
            <a:gdLst>
              <a:gd name="T0" fmla="*/ 792163 w 21600"/>
              <a:gd name="T1" fmla="*/ 0 h 21600"/>
              <a:gd name="T2" fmla="*/ 232001 w 21600"/>
              <a:gd name="T3" fmla="*/ 221540 h 21600"/>
              <a:gd name="T4" fmla="*/ 0 w 21600"/>
              <a:gd name="T5" fmla="*/ 756444 h 21600"/>
              <a:gd name="T6" fmla="*/ 232001 w 21600"/>
              <a:gd name="T7" fmla="*/ 1291348 h 21600"/>
              <a:gd name="T8" fmla="*/ 792163 w 21600"/>
              <a:gd name="T9" fmla="*/ 1512888 h 21600"/>
              <a:gd name="T10" fmla="*/ 1352324 w 21600"/>
              <a:gd name="T11" fmla="*/ 1291348 h 21600"/>
              <a:gd name="T12" fmla="*/ 1584325 w 21600"/>
              <a:gd name="T13" fmla="*/ 756444 h 21600"/>
              <a:gd name="T14" fmla="*/ 1352324 w 21600"/>
              <a:gd name="T15" fmla="*/ 2215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mtClean="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8388350" y="4292600"/>
            <a:ext cx="647700" cy="1081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308850" y="0"/>
            <a:ext cx="1727200" cy="155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8448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3482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107950" y="115888"/>
            <a:ext cx="4608513" cy="2017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644900"/>
            <a:ext cx="5576888" cy="1752600"/>
          </a:xfrm>
        </p:spPr>
        <p:txBody>
          <a:bodyPr/>
          <a:lstStyle/>
          <a:p>
            <a:pPr algn="r" eaLnBrk="1" hangingPunct="1"/>
            <a:r>
              <a:rPr lang="zh-TW" altLang="en-US" dirty="0" smtClean="0">
                <a:ea typeface="微軟正黑體" panose="020B0604030504040204" pitchFamily="34" charset="-120"/>
              </a:rPr>
              <a:t>輔導</a:t>
            </a:r>
            <a:r>
              <a:rPr lang="zh-TW" altLang="en-US" dirty="0" smtClean="0">
                <a:ea typeface="微軟正黑體" panose="020B0604030504040204" pitchFamily="34" charset="-120"/>
              </a:rPr>
              <a:t>室</a:t>
            </a:r>
            <a:endParaRPr lang="zh-TW" altLang="en-US" dirty="0" smtClean="0">
              <a:ea typeface="微軟正黑體" panose="020B0604030504040204" pitchFamily="34" charset="-120"/>
            </a:endParaRPr>
          </a:p>
          <a:p>
            <a:pPr algn="r" eaLnBrk="1" hangingPunct="1"/>
            <a:r>
              <a:rPr lang="en-US" altLang="zh-TW" dirty="0" smtClean="0"/>
              <a:t>02-26203850#161</a:t>
            </a:r>
            <a:endParaRPr lang="en-US" altLang="zh-TW" dirty="0" smtClean="0"/>
          </a:p>
        </p:txBody>
      </p:sp>
      <p:pic>
        <p:nvPicPr>
          <p:cNvPr id="14340" name="Picture 3" descr="The end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981075"/>
            <a:ext cx="38703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TKSHGIR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522538"/>
            <a:ext cx="5715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TKSHBO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2492375"/>
            <a:ext cx="584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淡江高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49688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0994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3528" y="404664"/>
            <a:ext cx="129614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管道</a:t>
            </a: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200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日間部科技校院</a:t>
            </a: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申請入學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23528" y="1669450"/>
            <a:ext cx="532859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學測</a:t>
            </a: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(1</a:t>
            </a: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月底</a:t>
            </a: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2</a:t>
            </a: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月初</a:t>
            </a: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)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3528" y="2492896"/>
            <a:ext cx="129614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報名繳費</a:t>
            </a:r>
            <a:endParaRPr kumimoji="0" lang="en-US" altLang="zh-TW" b="1" dirty="0" smtClean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5</a:t>
            </a: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個校系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50210" y="3717032"/>
            <a:ext cx="129614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第一階段篩選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50210" y="4869160"/>
            <a:ext cx="129614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第二階段</a:t>
            </a:r>
            <a:endParaRPr kumimoji="0" lang="en-US" altLang="zh-TW" b="1" dirty="0" smtClean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複試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50210" y="5958572"/>
            <a:ext cx="129614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公告錄取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267744" y="404664"/>
            <a:ext cx="129614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管道</a:t>
            </a: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警大入學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270443" y="2492895"/>
            <a:ext cx="129614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分甲乙組</a:t>
            </a:r>
            <a:endParaRPr kumimoji="0" lang="en-US" altLang="zh-TW" b="1" dirty="0" smtClean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限填一組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267744" y="3855531"/>
            <a:ext cx="129614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一階初試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242204" y="4732695"/>
            <a:ext cx="1296144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二階複試</a:t>
            </a:r>
            <a:endParaRPr kumimoji="0" lang="en-US" altLang="zh-TW" b="1" dirty="0" smtClean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200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(</a:t>
            </a:r>
            <a:r>
              <a:rPr kumimoji="0" lang="zh-TW" altLang="en-US" sz="1200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口試、體格檢查、體能測驗</a:t>
            </a:r>
            <a:endParaRPr kumimoji="0" lang="zh-TW" altLang="en-US" sz="1200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289751" y="5918355"/>
            <a:ext cx="129614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公告錄取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139952" y="404664"/>
            <a:ext cx="1296144" cy="646331"/>
          </a:xfrm>
          <a:prstGeom prst="rect">
            <a:avLst/>
          </a:prstGeom>
          <a:solidFill>
            <a:srgbClr val="CC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管道</a:t>
            </a: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軍校入學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300986" y="2483126"/>
            <a:ext cx="1296144" cy="646331"/>
          </a:xfrm>
          <a:prstGeom prst="rect">
            <a:avLst/>
          </a:prstGeom>
          <a:solidFill>
            <a:srgbClr val="CC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管道</a:t>
            </a: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軍校入學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300986" y="3615713"/>
            <a:ext cx="1296144" cy="923330"/>
          </a:xfrm>
          <a:prstGeom prst="rect">
            <a:avLst/>
          </a:prstGeom>
          <a:solidFill>
            <a:srgbClr val="CC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繳費報名</a:t>
            </a:r>
            <a:endParaRPr kumimoji="0" lang="en-US" altLang="zh-TW" b="1" dirty="0" smtClean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1.</a:t>
            </a: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學校推薦</a:t>
            </a:r>
            <a:endParaRPr kumimoji="0" lang="en-US" altLang="zh-TW" b="1" dirty="0" smtClean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2.</a:t>
            </a: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個人申請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300986" y="4869160"/>
            <a:ext cx="1296144" cy="923330"/>
          </a:xfrm>
          <a:prstGeom prst="rect">
            <a:avLst/>
          </a:prstGeom>
          <a:solidFill>
            <a:srgbClr val="CC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二階複試</a:t>
            </a:r>
            <a:endParaRPr kumimoji="0" lang="en-US" altLang="zh-TW" b="1" dirty="0" smtClean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200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(</a:t>
            </a:r>
            <a:r>
              <a:rPr kumimoji="0" lang="zh-TW" altLang="en-US" sz="1200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口試、面試、審查資料、問卷測驗</a:t>
            </a:r>
            <a:r>
              <a:rPr kumimoji="0" lang="en-US" altLang="zh-TW" sz="1200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)</a:t>
            </a:r>
            <a:endParaRPr kumimoji="0" lang="zh-TW" altLang="en-US" sz="1200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300986" y="6136138"/>
            <a:ext cx="1296144" cy="369332"/>
          </a:xfrm>
          <a:prstGeom prst="rect">
            <a:avLst/>
          </a:prstGeom>
          <a:solidFill>
            <a:srgbClr val="CC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公告錄取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660232" y="396044"/>
            <a:ext cx="129614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管道</a:t>
            </a:r>
            <a:r>
              <a:rPr kumimoji="0" lang="en-US" altLang="zh-TW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國外大學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660232" y="1615732"/>
            <a:ext cx="129614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獨立招生</a:t>
            </a:r>
            <a:endParaRPr kumimoji="0" lang="en-US" altLang="zh-TW" b="1" dirty="0" smtClean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200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(</a:t>
            </a:r>
            <a:r>
              <a:rPr kumimoji="0" lang="zh-TW" altLang="en-US" sz="1200" b="1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部</a:t>
            </a:r>
            <a:r>
              <a:rPr kumimoji="0" lang="zh-TW" altLang="en-US" sz="1200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分須附英聽、學測證明</a:t>
            </a:r>
            <a:r>
              <a:rPr kumimoji="0" lang="en-US" altLang="zh-TW" sz="1200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)</a:t>
            </a:r>
            <a:endParaRPr kumimoji="0" lang="zh-TW" altLang="en-US" sz="1200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660232" y="2969100"/>
            <a:ext cx="129614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依各校公告錄取</a:t>
            </a:r>
            <a:endParaRPr kumimoji="0" lang="zh-TW" altLang="en-US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cxnSp>
        <p:nvCxnSpPr>
          <p:cNvPr id="26" name="直線單箭頭接點 25"/>
          <p:cNvCxnSpPr/>
          <p:nvPr/>
        </p:nvCxnSpPr>
        <p:spPr>
          <a:xfrm>
            <a:off x="884784" y="1267889"/>
            <a:ext cx="0" cy="4337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>
            <a:off x="884784" y="2038782"/>
            <a:ext cx="0" cy="4337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H="1">
            <a:off x="884784" y="3129457"/>
            <a:ext cx="14808" cy="5875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902891" y="4363363"/>
            <a:ext cx="0" cy="4337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902891" y="5515491"/>
            <a:ext cx="0" cy="4337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2875468" y="1050995"/>
            <a:ext cx="0" cy="5647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>
            <a:off x="2890276" y="2059107"/>
            <a:ext cx="0" cy="4337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 flipH="1">
            <a:off x="2869949" y="3129457"/>
            <a:ext cx="5519" cy="73637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>
            <a:endCxn id="14" idx="0"/>
          </p:cNvCxnSpPr>
          <p:nvPr/>
        </p:nvCxnSpPr>
        <p:spPr>
          <a:xfrm>
            <a:off x="2869949" y="4224863"/>
            <a:ext cx="20327" cy="5078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>
            <a:off x="2902628" y="5471359"/>
            <a:ext cx="0" cy="4337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>
            <a:off x="4788024" y="1050995"/>
            <a:ext cx="0" cy="6184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>
            <a:off x="4860032" y="2056936"/>
            <a:ext cx="0" cy="4337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>
            <a:off x="4872384" y="3129457"/>
            <a:ext cx="0" cy="4337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>
            <a:off x="4878250" y="4546912"/>
            <a:ext cx="0" cy="33011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>
            <a:off x="4866120" y="5793513"/>
            <a:ext cx="0" cy="33011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>
            <a:off x="7287429" y="1024135"/>
            <a:ext cx="0" cy="6184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/>
          <p:nvPr/>
        </p:nvCxnSpPr>
        <p:spPr>
          <a:xfrm>
            <a:off x="7296482" y="2354396"/>
            <a:ext cx="0" cy="6184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6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08大學各項入學管道日程表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21651" r="21650"/>
          <a:stretch/>
        </p:blipFill>
        <p:spPr>
          <a:xfrm>
            <a:off x="30088" y="0"/>
            <a:ext cx="9113912" cy="683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/>
              <a:t>108</a:t>
            </a:r>
            <a:r>
              <a:rPr lang="zh-TW" altLang="zh-TW" b="1" dirty="0"/>
              <a:t>學年度考試招生重要日程表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見手冊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1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 私立淡江高中 </a:t>
            </a:r>
            <a:r>
              <a:rPr lang="en-US" altLang="zh-TW" dirty="0"/>
              <a:t>107</a:t>
            </a:r>
            <a:r>
              <a:rPr lang="zh-TW" altLang="en-US" dirty="0"/>
              <a:t>學年度上學期 模擬考 考程資訊 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見手冊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44809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720840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165" indent="-304165">
              <a:spcAft>
                <a:spcPts val="0"/>
              </a:spcAft>
            </a:pPr>
            <a:r>
              <a:rPr lang="en-US" altLang="zh-TW" kern="100" dirty="0">
                <a:latin typeface="標楷體" panose="03000509000000000000" pitchFamily="65" charset="-120"/>
                <a:ea typeface="新細明體" panose="02020500000000000000" pitchFamily="18" charset="-120"/>
              </a:rPr>
              <a:t>(2)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高三指考衝刺班的成立原則如下，請各班導師務必讓學生知道此規則。</a:t>
            </a:r>
            <a:endParaRPr lang="zh-TW" altLang="zh-TW" sz="16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304165" indent="-304165">
              <a:spcAft>
                <a:spcPts val="0"/>
              </a:spcAft>
            </a:pPr>
            <a:r>
              <a:rPr lang="en-US" altLang="zh-TW" kern="100" dirty="0">
                <a:latin typeface="標楷體" panose="03000509000000000000" pitchFamily="65" charset="-120"/>
                <a:ea typeface="新細明體" panose="02020500000000000000" pitchFamily="18" charset="-120"/>
              </a:rPr>
              <a:t>  </a:t>
            </a:r>
            <a:r>
              <a:rPr lang="en-US" altLang="zh-TW" kern="100" dirty="0">
                <a:solidFill>
                  <a:srgbClr val="FF0000"/>
                </a:solidFill>
                <a:latin typeface="標楷體" panose="03000509000000000000" pitchFamily="65" charset="-120"/>
                <a:ea typeface="新細明體" panose="02020500000000000000" pitchFamily="18" charset="-120"/>
              </a:rPr>
              <a:t> </a:t>
            </a:r>
            <a:r>
              <a:rPr lang="en-US" altLang="zh-TW" kern="100" dirty="0">
                <a:latin typeface="標楷體" panose="03000509000000000000" pitchFamily="65" charset="-120"/>
                <a:ea typeface="新細明體" panose="02020500000000000000" pitchFamily="18" charset="-120"/>
              </a:rPr>
              <a:t> 1. 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繳交保證金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2000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元，未被退班者全額退費。</a:t>
            </a:r>
            <a:endParaRPr lang="zh-TW" altLang="zh-TW" sz="16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304165" indent="-304165">
              <a:spcAft>
                <a:spcPts val="0"/>
              </a:spcAft>
            </a:pPr>
            <a:r>
              <a:rPr lang="en-US" altLang="zh-TW" kern="100" dirty="0">
                <a:latin typeface="標楷體" panose="03000509000000000000" pitchFamily="65" charset="-120"/>
                <a:ea typeface="新細明體" panose="02020500000000000000" pitchFamily="18" charset="-120"/>
              </a:rPr>
              <a:t>    2. 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第一衝刺班義班、第二衝刺班愛班。</a:t>
            </a:r>
            <a:endParaRPr lang="zh-TW" altLang="zh-TW" sz="16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304165" indent="-304165">
              <a:spcAft>
                <a:spcPts val="0"/>
              </a:spcAft>
            </a:pPr>
            <a:r>
              <a:rPr lang="en-US" altLang="zh-TW" kern="100" dirty="0">
                <a:latin typeface="標楷體" panose="03000509000000000000" pitchFamily="65" charset="-120"/>
                <a:ea typeface="新細明體" panose="02020500000000000000" pitchFamily="18" charset="-120"/>
              </a:rPr>
              <a:t>    3. 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『社會組』依國英達均標</a:t>
            </a:r>
            <a:r>
              <a:rPr lang="en-US" altLang="zh-TW" kern="1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國英社總級分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重要參考指標週六出缺紀錄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zh-TW" sz="16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304165" indent="-304165">
              <a:spcAft>
                <a:spcPts val="0"/>
              </a:spcAft>
            </a:pPr>
            <a:r>
              <a:rPr lang="en-US" altLang="zh-TW" kern="100" dirty="0">
                <a:latin typeface="標楷體" panose="03000509000000000000" pitchFamily="65" charset="-120"/>
                <a:ea typeface="新細明體" panose="02020500000000000000" pitchFamily="18" charset="-120"/>
              </a:rPr>
              <a:t>       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『自然組』依英數達均標</a:t>
            </a:r>
            <a:r>
              <a:rPr lang="en-US" altLang="zh-TW" kern="1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英數自總級分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重要參考指標週六出缺紀錄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zh-TW" sz="16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608330" indent="-608330">
              <a:spcAft>
                <a:spcPts val="0"/>
              </a:spcAft>
            </a:pPr>
            <a:r>
              <a:rPr lang="en-US" altLang="zh-TW" kern="100" dirty="0">
                <a:latin typeface="標楷體" panose="03000509000000000000" pitchFamily="65" charset="-120"/>
                <a:ea typeface="新細明體" panose="02020500000000000000" pitchFamily="18" charset="-120"/>
              </a:rPr>
              <a:t>    4. 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參與班上週六上課規劃且出席狀況優良者優先錄取，凡未參加班級周六課程者一律備取處理。</a:t>
            </a:r>
            <a:endParaRPr lang="zh-TW" altLang="zh-TW" sz="16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0449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mtClean="0"/>
              <a:t>報告大綱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 rotWithShape="1">
          <a:blip r:embed="rId2"/>
          <a:srcRect b="29000"/>
          <a:stretch/>
        </p:blipFill>
        <p:spPr>
          <a:xfrm>
            <a:off x="0" y="0"/>
            <a:ext cx="914400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42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smtClean="0">
                <a:solidFill>
                  <a:schemeClr val="accent5">
                    <a:lumMod val="50000"/>
                  </a:schemeClr>
                </a:solidFill>
              </a:rPr>
              <a:t>大學多元入學方案簡介</a:t>
            </a:r>
            <a:endParaRPr lang="zh-TW" altLang="en-US" sz="4800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12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採行之考試</a:t>
            </a:r>
            <a:endParaRPr lang="zh-TW" altLang="en-US" sz="4000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57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mtClean="0"/>
              <a:t>主要招生管道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07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3516</TotalTime>
  <Words>892</Words>
  <Application>Microsoft Office PowerPoint</Application>
  <PresentationFormat>如螢幕大小 (4:3)</PresentationFormat>
  <Paragraphs>187</Paragraphs>
  <Slides>53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53</vt:i4>
      </vt:variant>
    </vt:vector>
  </HeadingPairs>
  <TitlesOfParts>
    <vt:vector size="68" baseType="lpstr">
      <vt:lpstr>文鼎中行書</vt:lpstr>
      <vt:lpstr>華康超黑體</vt:lpstr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1_Office 佈景主題</vt:lpstr>
      <vt:lpstr>Office 佈景主題</vt:lpstr>
      <vt:lpstr>預設簡報設計</vt:lpstr>
      <vt:lpstr>2_Office 佈景主題</vt:lpstr>
      <vt:lpstr>3_Office 佈景主題</vt:lpstr>
      <vt:lpstr>高三家長懇談會</vt:lpstr>
      <vt:lpstr>PowerPoint 簡報</vt:lpstr>
      <vt:lpstr>學術學程升學管道</vt:lpstr>
      <vt:lpstr>PowerPoint 簡報</vt:lpstr>
      <vt:lpstr>PowerPoint 簡報</vt:lpstr>
      <vt:lpstr>報告大綱</vt:lpstr>
      <vt:lpstr>大學多元入學方案簡介</vt:lpstr>
      <vt:lpstr>採行之考試</vt:lpstr>
      <vt:lpstr>主要招生管道</vt:lpstr>
      <vt:lpstr>各管道年度招生名額比例原則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參採學測科目數之調整 1/2</vt:lpstr>
      <vt:lpstr>參採學測科目數之調整 2/2</vt:lpstr>
      <vt:lpstr>參採學測科目數示例</vt:lpstr>
      <vt:lpstr>108參採學測科目調查結果1/4  使用科目數</vt:lpstr>
      <vt:lpstr>108參採學測科目調查結果2/4 個人申請使用科目數及百分比</vt:lpstr>
      <vt:lpstr>108參採學測科目調查結果3/4  個人申請使用科目組合</vt:lpstr>
      <vt:lpstr>108參採學測科目調查結果4/4  個人申請18學群最多使用的科目組合</vt:lpstr>
      <vt:lpstr>同級分超額篩選</vt:lpstr>
      <vt:lpstr>PowerPoint 簡報</vt:lpstr>
      <vt:lpstr>個人申請試辦APCS招生分組</vt:lpstr>
      <vt:lpstr>107試辦APCS招生分組情形</vt:lpstr>
      <vt:lpstr>第二階段甄試撞期</vt:lpstr>
      <vt:lpstr>PowerPoint 簡報</vt:lpstr>
      <vt:lpstr>PowerPoint 簡報</vt:lpstr>
      <vt:lpstr>Q &amp; A</vt:lpstr>
      <vt:lpstr>Q &amp; A</vt:lpstr>
      <vt:lpstr>Q &amp; A</vt:lpstr>
      <vt:lpstr>Q &amp; A</vt:lpstr>
      <vt:lpstr>專門學程升學管道</vt:lpstr>
      <vt:lpstr>PowerPoint 簡報</vt:lpstr>
      <vt:lpstr>大學多元入學升學網 http://nsdua.moe.edu.tw/</vt:lpstr>
      <vt:lpstr>大學甄選入學委員會 https://www.cac.edu.tw/</vt:lpstr>
      <vt:lpstr>大學考試入學分發委員會 https://www.uac.edu.tw/</vt:lpstr>
      <vt:lpstr>四技二專甄選入學委員會 https://www.jctv.ntut.edu.tw/enter42/apply/</vt:lpstr>
      <vt:lpstr>四技申請入學委員會 https://www.jctv.ntut.edu.tw/caac/contents.php?academicYear=107&amp;subId=109</vt:lpstr>
      <vt:lpstr>技專校院招生策進總會 https://www.techadmi.edu.tw/</vt:lpstr>
      <vt:lpstr>多元入學考招分離示意表 </vt:lpstr>
      <vt:lpstr>每月重要行事</vt:lpstr>
      <vt:lpstr>PowerPoint 簡報</vt:lpstr>
      <vt:lpstr>親子溝通專家提供的建議</vt:lpstr>
      <vt:lpstr>親子溝通專家提供的建議</vt:lpstr>
      <vt:lpstr>PowerPoint 簡報</vt:lpstr>
      <vt:lpstr>PowerPoint 簡報</vt:lpstr>
      <vt:lpstr>108學年度考試招生重要日程表</vt:lpstr>
      <vt:lpstr>  私立淡江高中 107學年度上學期 模擬考 考程資訊 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peiting</dc:creator>
  <cp:lastModifiedBy>user</cp:lastModifiedBy>
  <cp:revision>195</cp:revision>
  <cp:lastPrinted>2017-09-08T10:16:55Z</cp:lastPrinted>
  <dcterms:created xsi:type="dcterms:W3CDTF">2015-03-19T08:06:06Z</dcterms:created>
  <dcterms:modified xsi:type="dcterms:W3CDTF">2018-09-04T15:26:57Z</dcterms:modified>
</cp:coreProperties>
</file>