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orbe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6EE"/>
          </a:solidFill>
        </a:fill>
      </a:tcStyle>
    </a:wholeTbl>
    <a:band2H>
      <a:tcTxStyle/>
      <a:tcStyle>
        <a:tcBdr/>
        <a:fill>
          <a:solidFill>
            <a:srgbClr val="E8F3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7CB"/>
          </a:solidFill>
        </a:fill>
      </a:tcStyle>
    </a:wholeTbl>
    <a:band2H>
      <a:tcTxStyle/>
      <a:tcStyle>
        <a:tcBdr/>
        <a:fill>
          <a:solidFill>
            <a:srgbClr val="EE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CCD"/>
          </a:solidFill>
        </a:fill>
      </a:tcStyle>
    </a:wholeTbl>
    <a:band2H>
      <a:tcTxStyle/>
      <a:tcStyle>
        <a:tcBdr/>
        <a:fill>
          <a:solidFill>
            <a:srgbClr val="F7E7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032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orbel"/>
      </a:defRPr>
    </a:lvl1pPr>
    <a:lvl2pPr indent="228600" defTabSz="457200" latinLnBrk="0">
      <a:defRPr sz="1200">
        <a:latin typeface="+mj-lt"/>
        <a:ea typeface="+mj-ea"/>
        <a:cs typeface="+mj-cs"/>
        <a:sym typeface="Corbel"/>
      </a:defRPr>
    </a:lvl2pPr>
    <a:lvl3pPr indent="457200" defTabSz="457200" latinLnBrk="0">
      <a:defRPr sz="1200">
        <a:latin typeface="+mj-lt"/>
        <a:ea typeface="+mj-ea"/>
        <a:cs typeface="+mj-cs"/>
        <a:sym typeface="Corbel"/>
      </a:defRPr>
    </a:lvl3pPr>
    <a:lvl4pPr indent="685800" defTabSz="457200" latinLnBrk="0">
      <a:defRPr sz="1200">
        <a:latin typeface="+mj-lt"/>
        <a:ea typeface="+mj-ea"/>
        <a:cs typeface="+mj-cs"/>
        <a:sym typeface="Corbel"/>
      </a:defRPr>
    </a:lvl4pPr>
    <a:lvl5pPr indent="914400" defTabSz="457200" latinLnBrk="0">
      <a:defRPr sz="1200">
        <a:latin typeface="+mj-lt"/>
        <a:ea typeface="+mj-ea"/>
        <a:cs typeface="+mj-cs"/>
        <a:sym typeface="Corbel"/>
      </a:defRPr>
    </a:lvl5pPr>
    <a:lvl6pPr indent="1143000" defTabSz="457200" latinLnBrk="0">
      <a:defRPr sz="1200">
        <a:latin typeface="+mj-lt"/>
        <a:ea typeface="+mj-ea"/>
        <a:cs typeface="+mj-cs"/>
        <a:sym typeface="Corbel"/>
      </a:defRPr>
    </a:lvl6pPr>
    <a:lvl7pPr indent="1371600" defTabSz="457200" latinLnBrk="0">
      <a:defRPr sz="1200">
        <a:latin typeface="+mj-lt"/>
        <a:ea typeface="+mj-ea"/>
        <a:cs typeface="+mj-cs"/>
        <a:sym typeface="Corbel"/>
      </a:defRPr>
    </a:lvl7pPr>
    <a:lvl8pPr indent="1600200" defTabSz="457200" latinLnBrk="0">
      <a:defRPr sz="1200">
        <a:latin typeface="+mj-lt"/>
        <a:ea typeface="+mj-ea"/>
        <a:cs typeface="+mj-cs"/>
        <a:sym typeface="Corbel"/>
      </a:defRPr>
    </a:lvl8pPr>
    <a:lvl9pPr indent="1828800" defTabSz="457200" latinLnBrk="0">
      <a:defRPr sz="1200">
        <a:latin typeface="+mj-lt"/>
        <a:ea typeface="+mj-ea"/>
        <a:cs typeface="+mj-cs"/>
        <a:sym typeface="Corbe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0" y="761998"/>
            <a:ext cx="9141619" cy="533400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Rectangle 7"/>
          <p:cNvSpPr/>
          <p:nvPr/>
        </p:nvSpPr>
        <p:spPr>
          <a:xfrm>
            <a:off x="9270262" y="761998"/>
            <a:ext cx="2925319" cy="5334003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大標題文字"/>
          <p:cNvSpPr txBox="1">
            <a:spLocks noGrp="1"/>
          </p:cNvSpPr>
          <p:nvPr>
            <p:ph type="title"/>
          </p:nvPr>
        </p:nvSpPr>
        <p:spPr>
          <a:xfrm>
            <a:off x="1069847" y="1298447"/>
            <a:ext cx="7315201" cy="3255266"/>
          </a:xfrm>
          <a:prstGeom prst="rect">
            <a:avLst/>
          </a:prstGeom>
        </p:spPr>
        <p:txBody>
          <a:bodyPr anchor="b"/>
          <a:lstStyle>
            <a:lvl1pPr>
              <a:defRPr sz="5900" spc="-100"/>
            </a:lvl1pPr>
          </a:lstStyle>
          <a:p>
            <a:r>
              <a:t>大標題文字</a:t>
            </a:r>
          </a:p>
        </p:txBody>
      </p:sp>
      <p:sp>
        <p:nvSpPr>
          <p:cNvPr id="1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100015" y="4670245"/>
            <a:ext cx="7315201" cy="914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2200">
                <a:solidFill>
                  <a:srgbClr val="D9F1F6"/>
                </a:solidFill>
              </a:defRPr>
            </a:lvl1pPr>
            <a:lvl2pPr marL="0" indent="457200">
              <a:buClrTx/>
              <a:buSzTx/>
              <a:buNone/>
              <a:defRPr sz="2200">
                <a:solidFill>
                  <a:srgbClr val="D9F1F6"/>
                </a:solidFill>
              </a:defRPr>
            </a:lvl2pPr>
            <a:lvl3pPr marL="0" indent="914400">
              <a:buClrTx/>
              <a:buSzTx/>
              <a:buNone/>
              <a:defRPr sz="2200">
                <a:solidFill>
                  <a:srgbClr val="D9F1F6"/>
                </a:solidFill>
              </a:defRPr>
            </a:lvl3pPr>
            <a:lvl4pPr marL="0" indent="1371600">
              <a:buClrTx/>
              <a:buSzTx/>
              <a:buNone/>
              <a:defRPr sz="2200">
                <a:solidFill>
                  <a:srgbClr val="D9F1F6"/>
                </a:solidFill>
              </a:defRPr>
            </a:lvl4pPr>
            <a:lvl5pPr marL="0" indent="1828800">
              <a:buClrTx/>
              <a:buSzTx/>
              <a:buNone/>
              <a:defRPr sz="2200">
                <a:solidFill>
                  <a:srgbClr val="D9F1F6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大標題文字"/>
          <p:cNvSpPr txBox="1">
            <a:spLocks noGrp="1"/>
          </p:cNvSpPr>
          <p:nvPr>
            <p:ph type="title"/>
          </p:nvPr>
        </p:nvSpPr>
        <p:spPr>
          <a:xfrm>
            <a:off x="381000" y="990600"/>
            <a:ext cx="2819400" cy="49530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2" name="內文層級一…"/>
          <p:cNvSpPr txBox="1">
            <a:spLocks noGrp="1"/>
          </p:cNvSpPr>
          <p:nvPr>
            <p:ph type="body" idx="1"/>
          </p:nvPr>
        </p:nvSpPr>
        <p:spPr>
          <a:xfrm>
            <a:off x="3867911" y="868680"/>
            <a:ext cx="7315201" cy="5120641"/>
          </a:xfrm>
          <a:prstGeom prst="rect">
            <a:avLst/>
          </a:prstGeom>
        </p:spPr>
        <p:txBody>
          <a:bodyPr anchor="t"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大標題文字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5" name="內文層級一…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1" cy="5120641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大標題文字"/>
          <p:cNvSpPr txBox="1">
            <a:spLocks noGrp="1"/>
          </p:cNvSpPr>
          <p:nvPr>
            <p:ph type="title"/>
          </p:nvPr>
        </p:nvSpPr>
        <p:spPr>
          <a:xfrm>
            <a:off x="3867911" y="1298447"/>
            <a:ext cx="7315201" cy="3255266"/>
          </a:xfrm>
          <a:prstGeom prst="rect">
            <a:avLst/>
          </a:prstGeom>
        </p:spPr>
        <p:txBody>
          <a:bodyPr anchor="b"/>
          <a:lstStyle>
            <a:lvl1pPr>
              <a:defRPr sz="5900" spc="-100">
                <a:solidFill>
                  <a:srgbClr val="595959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36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3886200" y="4672584"/>
            <a:ext cx="7315200" cy="914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None/>
              <a:defRPr sz="2200"/>
            </a:lvl1pPr>
            <a:lvl2pPr marL="0" indent="457200">
              <a:buClrTx/>
              <a:buSzTx/>
              <a:buNone/>
              <a:defRPr sz="2200"/>
            </a:lvl2pPr>
            <a:lvl3pPr marL="0" indent="914400">
              <a:buClrTx/>
              <a:buSzTx/>
              <a:buNone/>
              <a:defRPr sz="2200"/>
            </a:lvl3pPr>
            <a:lvl4pPr marL="0" indent="1371600">
              <a:buClrTx/>
              <a:buSzTx/>
              <a:buNone/>
              <a:defRPr sz="2200"/>
            </a:lvl4pPr>
            <a:lvl5pPr marL="0" indent="1828800">
              <a:buClrTx/>
              <a:buSzTx/>
              <a:buNone/>
              <a:defRPr sz="22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大標題文字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3867911" y="868680"/>
            <a:ext cx="3474722" cy="5120641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3867911" y="1023585"/>
            <a:ext cx="3474722" cy="80772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</a:lvl1pPr>
            <a:lvl2pPr marL="0" indent="457200">
              <a:spcBef>
                <a:spcPts val="0"/>
              </a:spcBef>
              <a:buClrTx/>
              <a:buSzTx/>
              <a:buNone/>
            </a:lvl2pPr>
            <a:lvl3pPr marL="0" indent="914400">
              <a:spcBef>
                <a:spcPts val="0"/>
              </a:spcBef>
              <a:buClrTx/>
              <a:buSzTx/>
              <a:buNone/>
            </a:lvl3pPr>
            <a:lvl4pPr marL="0" indent="1371600">
              <a:spcBef>
                <a:spcPts val="0"/>
              </a:spcBef>
              <a:buClrTx/>
              <a:buSzTx/>
              <a:buNone/>
            </a:lvl4pPr>
            <a:lvl5pPr marL="0" indent="1828800">
              <a:spcBef>
                <a:spcPts val="0"/>
              </a:spcBef>
              <a:buClrTx/>
              <a:buSzTx/>
              <a:buNone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18463" y="1023585"/>
            <a:ext cx="3474721" cy="813172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endParaRPr/>
          </a:p>
        </p:txBody>
      </p:sp>
      <p:sp>
        <p:nvSpPr>
          <p:cNvPr id="6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" name="大標題文字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7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6" name="大標題文字"/>
          <p:cNvSpPr txBox="1">
            <a:spLocks noGrp="1"/>
          </p:cNvSpPr>
          <p:nvPr>
            <p:ph type="title"/>
          </p:nvPr>
        </p:nvSpPr>
        <p:spPr>
          <a:xfrm>
            <a:off x="256031" y="1143000"/>
            <a:ext cx="2834641" cy="237744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87" name="內文層級一…"/>
          <p:cNvSpPr txBox="1">
            <a:spLocks noGrp="1"/>
          </p:cNvSpPr>
          <p:nvPr>
            <p:ph type="body" idx="1"/>
          </p:nvPr>
        </p:nvSpPr>
        <p:spPr>
          <a:xfrm>
            <a:off x="3867911" y="868680"/>
            <a:ext cx="7315201" cy="5120641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6032" y="3494175"/>
            <a:ext cx="2834640" cy="2321991"/>
          </a:xfrm>
          <a:prstGeom prst="rect">
            <a:avLst/>
          </a:prstGeom>
        </p:spPr>
        <p:txBody>
          <a:bodyPr anchor="t"/>
          <a:lstStyle/>
          <a:p>
            <a:pPr marL="0" indent="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8" name="大標題文字"/>
          <p:cNvSpPr txBox="1">
            <a:spLocks noGrp="1"/>
          </p:cNvSpPr>
          <p:nvPr>
            <p:ph type="title"/>
          </p:nvPr>
        </p:nvSpPr>
        <p:spPr>
          <a:xfrm>
            <a:off x="256031" y="1143000"/>
            <a:ext cx="2834641" cy="237744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idx="13"/>
          </p:nvPr>
        </p:nvSpPr>
        <p:spPr>
          <a:xfrm>
            <a:off x="3570644" y="767419"/>
            <a:ext cx="8115231" cy="5330953"/>
          </a:xfrm>
          <a:prstGeom prst="rect">
            <a:avLst/>
          </a:prstGeom>
        </p:spPr>
        <p:txBody>
          <a:bodyPr lIns="91439" rIns="91439" anchor="t">
            <a:noAutofit/>
          </a:bodyPr>
          <a:lstStyle/>
          <a:p>
            <a:endParaRPr/>
          </a:p>
        </p:txBody>
      </p:sp>
      <p:sp>
        <p:nvSpPr>
          <p:cNvPr id="10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56031" y="3493008"/>
            <a:ext cx="2834641" cy="232257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45720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lnSpc>
                <a:spcPct val="100000"/>
              </a:lnSpc>
              <a:buClrTx/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6"/>
          <p:cNvSpPr/>
          <p:nvPr/>
        </p:nvSpPr>
        <p:spPr>
          <a:xfrm>
            <a:off x="0" y="758951"/>
            <a:ext cx="3443591" cy="5330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9" name="Rectangle 37"/>
          <p:cNvSpPr/>
          <p:nvPr/>
        </p:nvSpPr>
        <p:spPr>
          <a:xfrm>
            <a:off x="11815864" y="758951"/>
            <a:ext cx="384049" cy="5330954"/>
          </a:xfrm>
          <a:prstGeom prst="rect">
            <a:avLst/>
          </a:prstGeom>
          <a:solidFill>
            <a:srgbClr val="C8C8C8">
              <a:alpha val="49804"/>
            </a:srgbClr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0" name="大標題文字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4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11" name="內文層級一…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1" cy="5120641"/>
          </a:xfrm>
          <a:prstGeom prst="rect">
            <a:avLst/>
          </a:prstGeom>
        </p:spPr>
        <p:txBody>
          <a:bodyPr anchor="t"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24821"/>
            <a:ext cx="109728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467453"/>
            <a:ext cx="109728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908521" y="6404292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6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6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6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6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6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6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6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6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6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orbel"/>
        </a:defRPr>
      </a:lvl9pPr>
    </p:titleStyle>
    <p:bodyStyle>
      <a:lvl1pPr marL="182879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Corbel"/>
        </a:defRPr>
      </a:lvl1pPr>
      <a:lvl2pPr marL="706119" marR="0" indent="-2032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Corbel"/>
        </a:defRPr>
      </a:lvl2pPr>
      <a:lvl3pPr marL="1188719" marR="0" indent="-2286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Corbel"/>
        </a:defRPr>
      </a:lvl3pPr>
      <a:lvl4pPr marL="1678577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Corbel"/>
        </a:defRPr>
      </a:lvl4pPr>
      <a:lvl5pPr marL="2135777" marR="0" indent="-26125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Corbel"/>
        </a:defRPr>
      </a:lvl5pPr>
      <a:lvl6pPr marL="26125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Corbel"/>
        </a:defRPr>
      </a:lvl6pPr>
      <a:lvl7pPr marL="30697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Corbel"/>
        </a:defRPr>
      </a:lvl7pPr>
      <a:lvl8pPr marL="35269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Corbel"/>
        </a:defRPr>
      </a:lvl8pPr>
      <a:lvl9pPr marL="3984171" marR="0" indent="-326571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sz="2000" b="0" i="0" u="none" strike="noStrike" cap="none" spc="0" baseline="0">
          <a:ln>
            <a:noFill/>
          </a:ln>
          <a:solidFill>
            <a:srgbClr val="595959"/>
          </a:solidFill>
          <a:uFillTx/>
          <a:latin typeface="+mj-lt"/>
          <a:ea typeface="+mj-ea"/>
          <a:cs typeface="+mj-cs"/>
          <a:sym typeface="Corbe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標題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600" b="1"/>
            </a:lvl1pPr>
          </a:lstStyle>
          <a:p>
            <a:pPr>
              <a:defRPr b="0"/>
            </a:pPr>
            <a:r>
              <a:rPr b="1"/>
              <a:t>前鋒戰鬥營</a:t>
            </a:r>
          </a:p>
        </p:txBody>
      </p:sp>
      <p:sp>
        <p:nvSpPr>
          <p:cNvPr id="133" name="副標題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4" name="圖片 6" descr="圖片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706812" y="1579876"/>
            <a:ext cx="2987803" cy="354757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標題 1"/>
          <p:cNvSpPr txBox="1">
            <a:spLocks noGrp="1"/>
          </p:cNvSpPr>
          <p:nvPr>
            <p:ph type="title"/>
          </p:nvPr>
        </p:nvSpPr>
        <p:spPr>
          <a:xfrm>
            <a:off x="252918" y="1123836"/>
            <a:ext cx="2947484" cy="4601185"/>
          </a:xfrm>
          <a:prstGeom prst="rect">
            <a:avLst/>
          </a:prstGeom>
        </p:spPr>
        <p:txBody>
          <a:bodyPr/>
          <a:lstStyle>
            <a:lvl1pPr>
              <a:defRPr spc="-100"/>
            </a:lvl1pPr>
          </a:lstStyle>
          <a:p>
            <a:r>
              <a:t>招訓規劃</a:t>
            </a:r>
          </a:p>
        </p:txBody>
      </p:sp>
      <p:sp>
        <p:nvSpPr>
          <p:cNvPr id="137" name="內容版面配置區 2"/>
          <p:cNvSpPr txBox="1">
            <a:spLocks noGrp="1"/>
          </p:cNvSpPr>
          <p:nvPr>
            <p:ph type="body" idx="1"/>
          </p:nvPr>
        </p:nvSpPr>
        <p:spPr>
          <a:xfrm>
            <a:off x="3869268" y="864107"/>
            <a:ext cx="7315201" cy="5120642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招訓地點：桃園中壢龍岡</a:t>
            </a:r>
            <a:r>
              <a:rPr dirty="0"/>
              <a:t>     </a:t>
            </a:r>
            <a:r>
              <a:rPr dirty="0" err="1"/>
              <a:t>龍里營區</a:t>
            </a:r>
            <a:endParaRPr dirty="0"/>
          </a:p>
          <a:p>
            <a:r>
              <a:rPr dirty="0" err="1"/>
              <a:t>招訓員額：計三梯次</a:t>
            </a:r>
            <a:r>
              <a:rPr dirty="0"/>
              <a:t>  每梯次90人（男50、女40）  共計270人</a:t>
            </a:r>
          </a:p>
          <a:p>
            <a:r>
              <a:rPr dirty="0" err="1"/>
              <a:t>參加對象：具中華民國國籍國中應屆畢業生及高中（職）以上</a:t>
            </a:r>
            <a:r>
              <a:rPr dirty="0"/>
              <a:t/>
            </a:r>
            <a:br>
              <a:rPr dirty="0"/>
            </a:br>
            <a:r>
              <a:rPr dirty="0"/>
              <a:t>                         在學學生（不含民國76年1月1日以前出生者）</a:t>
            </a:r>
          </a:p>
          <a:p>
            <a:r>
              <a:rPr dirty="0" err="1"/>
              <a:t>活動時間：四天三夜</a:t>
            </a:r>
            <a:r>
              <a:rPr dirty="0"/>
              <a:t>  1.第一梯次：7/2~7/5</a:t>
            </a:r>
            <a:br>
              <a:rPr dirty="0"/>
            </a:br>
            <a:r>
              <a:rPr dirty="0"/>
              <a:t>                                               2.第二梯次：7/9~7/12</a:t>
            </a:r>
            <a:br>
              <a:rPr dirty="0"/>
            </a:br>
            <a:r>
              <a:rPr dirty="0"/>
              <a:t>                                               3.第三梯次：7/16~7/19</a:t>
            </a:r>
          </a:p>
          <a:p>
            <a:r>
              <a:rPr dirty="0" err="1"/>
              <a:t>報到接駁：桃園火車站、桃園高鐵站</a:t>
            </a:r>
            <a:endParaRPr dirty="0"/>
          </a:p>
          <a:p>
            <a:r>
              <a:rPr dirty="0"/>
              <a:t>報名費用：包含膳食、保險及洗滌費，合計新臺幣890元整</a:t>
            </a:r>
          </a:p>
          <a:p>
            <a:r>
              <a:rPr dirty="0" err="1"/>
              <a:t>報名方式</a:t>
            </a:r>
            <a:r>
              <a:rPr dirty="0" smtClean="0"/>
              <a:t>：</a:t>
            </a:r>
            <a:r>
              <a:rPr lang="zh-TW" altLang="en-US" dirty="0" smtClean="0"/>
              <a:t>因網</a:t>
            </a:r>
            <a:r>
              <a:rPr dirty="0" err="1" smtClean="0"/>
              <a:t>路個人報名</a:t>
            </a:r>
            <a:r>
              <a:rPr lang="zh-TW" altLang="en-US" dirty="0" smtClean="0"/>
              <a:t>時間已過</a:t>
            </a:r>
            <a:r>
              <a:rPr dirty="0" smtClean="0"/>
              <a:t>，</a:t>
            </a:r>
            <a:r>
              <a:rPr lang="zh-TW" altLang="en-US" dirty="0" smtClean="0"/>
              <a:t>請逕向辦班單位承辦人</a:t>
            </a:r>
            <a:r>
              <a:rPr lang="zh-TW" altLang="en-US" dirty="0" smtClean="0"/>
              <a:t> </a:t>
            </a:r>
            <a:r>
              <a:rPr lang="zh-TW" altLang="en-US" dirty="0" smtClean="0"/>
              <a:t>  </a:t>
            </a:r>
            <a:r>
              <a:rPr lang="zh-TW" altLang="en-US" dirty="0" smtClean="0"/>
              <a:t> </a:t>
            </a:r>
            <a:r>
              <a:rPr lang="zh-TW" altLang="en-US" dirty="0" smtClean="0"/>
              <a:t>                                                                                登記報名。</a:t>
            </a:r>
            <a:r>
              <a:rPr dirty="0" smtClean="0"/>
              <a:t> </a:t>
            </a:r>
            <a:endParaRPr lang="en-US" dirty="0" smtClean="0"/>
          </a:p>
          <a:p>
            <a:r>
              <a:rPr lang="zh-TW" altLang="en-US" dirty="0" smtClean="0"/>
              <a:t>臉</a:t>
            </a:r>
            <a:r>
              <a:rPr lang="zh-TW" altLang="en-US" dirty="0" smtClean="0"/>
              <a:t>書及</a:t>
            </a:r>
            <a:r>
              <a:rPr lang="en-US" altLang="zh-TW" dirty="0" smtClean="0"/>
              <a:t>IG</a:t>
            </a:r>
            <a:r>
              <a:rPr lang="zh-TW" altLang="en-US" smtClean="0"/>
              <a:t>搜尋「前鋒戰鬥營」即可獲得戰鬥營相關最新資訊。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標題 1"/>
          <p:cNvSpPr txBox="1">
            <a:spLocks noGrp="1"/>
          </p:cNvSpPr>
          <p:nvPr>
            <p:ph type="title"/>
          </p:nvPr>
        </p:nvSpPr>
        <p:spPr>
          <a:xfrm>
            <a:off x="132605" y="1231899"/>
            <a:ext cx="3219861" cy="48326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22376">
              <a:lnSpc>
                <a:spcPct val="100000"/>
              </a:lnSpc>
              <a:defRPr sz="2528" spc="-79"/>
            </a:pPr>
            <a:r>
              <a:rPr dirty="0" err="1"/>
              <a:t>課程介紹</a:t>
            </a:r>
            <a:r>
              <a:rPr dirty="0"/>
              <a:t/>
            </a:r>
            <a:br>
              <a:rPr dirty="0"/>
            </a:br>
            <a:r>
              <a:rPr sz="1896" b="1" spc="-79" dirty="0" err="1">
                <a:solidFill>
                  <a:srgbClr val="EEB0B1"/>
                </a:solidFill>
              </a:rPr>
              <a:t>第一天</a:t>
            </a:r>
            <a:r>
              <a:rPr sz="1896" b="1" spc="-79" dirty="0">
                <a:solidFill>
                  <a:srgbClr val="EEB0B1"/>
                </a:solidFill>
              </a:rPr>
              <a:t>：</a:t>
            </a:r>
            <a:br>
              <a:rPr sz="1896" b="1" spc="-79" dirty="0">
                <a:solidFill>
                  <a:srgbClr val="EEB0B1"/>
                </a:solidFill>
              </a:rPr>
            </a:br>
            <a:r>
              <a:rPr sz="1896" spc="-79" dirty="0" err="1"/>
              <a:t>馬祖新村眷村巡禮</a:t>
            </a:r>
            <a:r>
              <a:rPr sz="1896" spc="-79" dirty="0"/>
              <a:t/>
            </a:r>
            <a:br>
              <a:rPr sz="1896" spc="-79" dirty="0"/>
            </a:br>
            <a:r>
              <a:rPr lang="en-US" sz="1896" spc="-79" dirty="0" smtClean="0"/>
              <a:t/>
            </a:r>
            <a:br>
              <a:rPr lang="en-US" sz="1896" spc="-79" dirty="0" smtClean="0"/>
            </a:br>
            <a:r>
              <a:rPr sz="1896" b="1" spc="-79" dirty="0" err="1" smtClean="0">
                <a:solidFill>
                  <a:srgbClr val="EEB0B1"/>
                </a:solidFill>
              </a:rPr>
              <a:t>第二天</a:t>
            </a:r>
            <a:r>
              <a:rPr sz="1896" b="1" spc="-79" dirty="0">
                <a:solidFill>
                  <a:srgbClr val="EEB0B1"/>
                </a:solidFill>
              </a:rPr>
              <a:t>：</a:t>
            </a:r>
            <a:br>
              <a:rPr sz="1896" b="1" spc="-79" dirty="0">
                <a:solidFill>
                  <a:srgbClr val="EEB0B1"/>
                </a:solidFill>
              </a:rPr>
            </a:br>
            <a:r>
              <a:rPr sz="1896" spc="-79" dirty="0" err="1" smtClean="0"/>
              <a:t>戰場抗壓體驗</a:t>
            </a:r>
            <a:r>
              <a:rPr lang="en-US" sz="1896" spc="-79" dirty="0" smtClean="0"/>
              <a:t/>
            </a:r>
            <a:br>
              <a:rPr lang="en-US" sz="1896" spc="-79" dirty="0" smtClean="0"/>
            </a:br>
            <a:r>
              <a:rPr sz="1896" spc="-79" dirty="0" err="1" smtClean="0"/>
              <a:t>戰車模擬組合訓練館體驗</a:t>
            </a:r>
            <a:r>
              <a:rPr sz="1896" spc="-79" dirty="0"/>
              <a:t/>
            </a:r>
            <a:br>
              <a:rPr sz="1896" spc="-79" dirty="0"/>
            </a:br>
            <a:r>
              <a:rPr lang="en-US" sz="1896" spc="-79" dirty="0" smtClean="0"/>
              <a:t/>
            </a:r>
            <a:br>
              <a:rPr lang="en-US" sz="1896" spc="-79" dirty="0" smtClean="0"/>
            </a:br>
            <a:r>
              <a:rPr sz="1896" b="1" spc="-79" dirty="0" err="1" smtClean="0">
                <a:solidFill>
                  <a:srgbClr val="EEB0B1"/>
                </a:solidFill>
              </a:rPr>
              <a:t>第三天</a:t>
            </a:r>
            <a:r>
              <a:rPr sz="1896" b="1" spc="-79" dirty="0">
                <a:solidFill>
                  <a:srgbClr val="EEB0B1"/>
                </a:solidFill>
              </a:rPr>
              <a:t>：</a:t>
            </a:r>
            <a:br>
              <a:rPr sz="1896" b="1" spc="-79" dirty="0">
                <a:solidFill>
                  <a:srgbClr val="EEB0B1"/>
                </a:solidFill>
              </a:rPr>
            </a:br>
            <a:r>
              <a:rPr sz="1896" spc="-79" dirty="0" err="1"/>
              <a:t>雲豹甲車試乘</a:t>
            </a:r>
            <a:r>
              <a:rPr sz="1896" spc="-79" dirty="0"/>
              <a:t/>
            </a:r>
            <a:br>
              <a:rPr sz="1896" spc="-79" dirty="0"/>
            </a:br>
            <a:r>
              <a:rPr lang="en-US" altLang="zh-TW" sz="1896" spc="-79" dirty="0" smtClean="0"/>
              <a:t>T91</a:t>
            </a:r>
            <a:r>
              <a:rPr lang="zh-TW" altLang="en-US" sz="1896" spc="-79" dirty="0" smtClean="0"/>
              <a:t>步槍</a:t>
            </a:r>
            <a:r>
              <a:rPr sz="1896" spc="-79" dirty="0" err="1" smtClean="0"/>
              <a:t>實彈射擊體驗</a:t>
            </a:r>
            <a:r>
              <a:rPr sz="1896" spc="-79" dirty="0"/>
              <a:t/>
            </a:r>
            <a:br>
              <a:rPr sz="1896" spc="-79" dirty="0"/>
            </a:br>
            <a:r>
              <a:rPr lang="en-US" sz="1896" spc="-79" dirty="0" smtClean="0"/>
              <a:t/>
            </a:r>
            <a:br>
              <a:rPr lang="en-US" sz="1896" spc="-79" dirty="0" smtClean="0"/>
            </a:br>
            <a:r>
              <a:rPr sz="1896" b="1" spc="-79" dirty="0" err="1" smtClean="0">
                <a:solidFill>
                  <a:srgbClr val="EEB0B1"/>
                </a:solidFill>
              </a:rPr>
              <a:t>第四天</a:t>
            </a:r>
            <a:r>
              <a:rPr sz="1896" b="1" spc="-79" dirty="0">
                <a:solidFill>
                  <a:srgbClr val="EEB0B1"/>
                </a:solidFill>
              </a:rPr>
              <a:t>：</a:t>
            </a:r>
            <a:br>
              <a:rPr sz="1896" b="1" spc="-79" dirty="0">
                <a:solidFill>
                  <a:srgbClr val="EEB0B1"/>
                </a:solidFill>
              </a:rPr>
            </a:br>
            <a:r>
              <a:rPr sz="1896" spc="-79" dirty="0" err="1" smtClean="0"/>
              <a:t>復仇者飛彈車</a:t>
            </a:r>
            <a:r>
              <a:rPr lang="zh-TW" altLang="en-US" sz="1896" spc="-79" dirty="0" smtClean="0"/>
              <a:t>陳展</a:t>
            </a:r>
            <a:r>
              <a:rPr sz="1896" spc="-79" dirty="0"/>
              <a:t/>
            </a:r>
            <a:br>
              <a:rPr sz="1896" spc="-79" dirty="0"/>
            </a:br>
            <a:r>
              <a:rPr sz="1896" spc="-79" dirty="0"/>
              <a:t>雷霆</a:t>
            </a:r>
            <a:r>
              <a:rPr sz="1896" spc="-79" dirty="0" smtClean="0"/>
              <a:t>2000</a:t>
            </a:r>
            <a:r>
              <a:rPr lang="zh-TW" altLang="en-US" sz="1896" spc="-79" dirty="0" smtClean="0"/>
              <a:t>多管火箭車</a:t>
            </a:r>
            <a:r>
              <a:rPr sz="1896" spc="-79" dirty="0" err="1" smtClean="0"/>
              <a:t>陳展</a:t>
            </a:r>
            <a:r>
              <a:rPr sz="1896" spc="-79" dirty="0"/>
              <a:t/>
            </a:r>
            <a:br>
              <a:rPr sz="1896" spc="-79" dirty="0"/>
            </a:br>
            <a:r>
              <a:rPr lang="en-US" altLang="zh-TW" sz="1896" spc="-79" dirty="0" smtClean="0"/>
              <a:t>M110</a:t>
            </a:r>
            <a:r>
              <a:rPr lang="zh-TW" altLang="en-US" sz="1896" spc="-79" dirty="0" smtClean="0"/>
              <a:t>自走</a:t>
            </a:r>
            <a:r>
              <a:rPr sz="1896" spc="-79" dirty="0" err="1" smtClean="0"/>
              <a:t>砲車底火試拉</a:t>
            </a:r>
            <a:r>
              <a:rPr sz="1896" spc="-79" dirty="0"/>
              <a:t/>
            </a:r>
            <a:br>
              <a:rPr sz="1896" spc="-79" dirty="0"/>
            </a:br>
            <a:endParaRPr sz="1896" spc="-79" dirty="0"/>
          </a:p>
        </p:txBody>
      </p:sp>
      <p:pic>
        <p:nvPicPr>
          <p:cNvPr id="140" name="內容版面配置區 4" descr="內容版面配置區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21268661">
            <a:off x="3483747" y="669636"/>
            <a:ext cx="4180898" cy="2348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圖片 6" descr="圖片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203621">
            <a:off x="3432695" y="3202292"/>
            <a:ext cx="4255010" cy="2836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內容版面配置區 5" descr="內容版面配置區 5"/>
          <p:cNvPicPr>
            <a:picLocks noChangeAspect="1"/>
          </p:cNvPicPr>
          <p:nvPr/>
        </p:nvPicPr>
        <p:blipFill>
          <a:blip r:embed="rId4" cstate="print">
            <a:extLst/>
          </a:blip>
          <a:srcRect l="1627" t="5999" r="3233"/>
          <a:stretch>
            <a:fillRect/>
          </a:stretch>
        </p:blipFill>
        <p:spPr>
          <a:xfrm rot="21302543">
            <a:off x="7136716" y="3158599"/>
            <a:ext cx="4448093" cy="2924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內容版面配置區 7" descr="內容版面配置區 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765179">
            <a:off x="7657365" y="635188"/>
            <a:ext cx="4052265" cy="2715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標題 1"/>
          <p:cNvSpPr txBox="1">
            <a:spLocks noGrp="1"/>
          </p:cNvSpPr>
          <p:nvPr>
            <p:ph type="title"/>
          </p:nvPr>
        </p:nvSpPr>
        <p:spPr>
          <a:xfrm>
            <a:off x="113217" y="1136536"/>
            <a:ext cx="3442784" cy="460118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77240">
              <a:lnSpc>
                <a:spcPct val="100000"/>
              </a:lnSpc>
              <a:defRPr sz="3060" spc="-85"/>
            </a:pPr>
            <a:r>
              <a:rPr dirty="0" err="1"/>
              <a:t>聯絡方式</a:t>
            </a:r>
            <a:r>
              <a:rPr dirty="0"/>
              <a:t>：</a:t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zh-TW" altLang="en-US" sz="2300" dirty="0" smtClean="0"/>
              <a:t>軍團承辦人：</a:t>
            </a:r>
            <a:r>
              <a:rPr lang="en-US" altLang="zh-TW" sz="2300" dirty="0" smtClean="0"/>
              <a:t/>
            </a:r>
            <a:br>
              <a:rPr lang="en-US" altLang="zh-TW" sz="2300" dirty="0" smtClean="0"/>
            </a:br>
            <a:r>
              <a:rPr lang="zh-TW" altLang="en-US" sz="2300" dirty="0" smtClean="0"/>
              <a:t>簡廷哲</a:t>
            </a:r>
            <a:r>
              <a:rPr lang="zh-TW" altLang="en-US" sz="2300" dirty="0" smtClean="0"/>
              <a:t>上尉</a:t>
            </a:r>
            <a:r>
              <a:rPr lang="en-US" altLang="zh-TW" sz="2300" dirty="0" smtClean="0"/>
              <a:t/>
            </a:r>
            <a:br>
              <a:rPr lang="en-US" altLang="zh-TW" sz="2300" dirty="0" smtClean="0"/>
            </a:br>
            <a:r>
              <a:rPr lang="en-US" altLang="zh-TW" sz="2300" dirty="0" smtClean="0">
                <a:solidFill>
                  <a:srgbClr val="FFFF00"/>
                </a:solidFill>
              </a:rPr>
              <a:t>0972-707057</a:t>
            </a:r>
            <a:r>
              <a:rPr lang="en-US" altLang="zh-TW" sz="2300" dirty="0" smtClean="0"/>
              <a:t/>
            </a:r>
            <a:br>
              <a:rPr lang="en-US" altLang="zh-TW" sz="2300" dirty="0" smtClean="0"/>
            </a:br>
            <a:r>
              <a:rPr sz="2300" spc="-85" dirty="0" smtClean="0"/>
              <a:t>21</a:t>
            </a:r>
            <a:r>
              <a:rPr sz="2300" spc="-85" dirty="0"/>
              <a:t>砲指部政綜科：</a:t>
            </a:r>
            <a:br>
              <a:rPr sz="2300" spc="-85" dirty="0"/>
            </a:br>
            <a:r>
              <a:rPr sz="2300" spc="-85" dirty="0">
                <a:solidFill>
                  <a:srgbClr val="FFFB00"/>
                </a:solidFill>
              </a:rPr>
              <a:t>03-4500753</a:t>
            </a:r>
            <a:r>
              <a:rPr sz="2300" spc="-85" dirty="0"/>
              <a:t/>
            </a:r>
            <a:br>
              <a:rPr sz="2300" spc="-85" dirty="0"/>
            </a:br>
            <a:r>
              <a:rPr sz="2300" spc="-85" dirty="0" err="1"/>
              <a:t>承辦人</a:t>
            </a:r>
            <a:r>
              <a:rPr sz="2300" spc="-85" dirty="0"/>
              <a:t>：</a:t>
            </a:r>
            <a:br>
              <a:rPr sz="2300" spc="-85" dirty="0"/>
            </a:br>
            <a:r>
              <a:rPr sz="2300" spc="-85" dirty="0" err="1"/>
              <a:t>侯凱議上尉</a:t>
            </a:r>
            <a:r>
              <a:rPr sz="2300" spc="-85" dirty="0"/>
              <a:t/>
            </a:r>
            <a:br>
              <a:rPr sz="2300" spc="-85" dirty="0"/>
            </a:br>
            <a:r>
              <a:rPr sz="2300" spc="-85" dirty="0" smtClean="0">
                <a:solidFill>
                  <a:srgbClr val="FFFB00"/>
                </a:solidFill>
              </a:rPr>
              <a:t>0982-617007</a:t>
            </a:r>
            <a:r>
              <a:rPr sz="2300" spc="-85" dirty="0"/>
              <a:t/>
            </a:r>
            <a:br>
              <a:rPr sz="2300" spc="-85" dirty="0"/>
            </a:br>
            <a:r>
              <a:rPr sz="2300" spc="-85" dirty="0" err="1"/>
              <a:t>營隊大輔陳永清少校</a:t>
            </a:r>
            <a:r>
              <a:rPr sz="2300" spc="-85" dirty="0"/>
              <a:t/>
            </a:r>
            <a:br>
              <a:rPr sz="2300" spc="-85" dirty="0"/>
            </a:br>
            <a:r>
              <a:rPr sz="2300" spc="-85" dirty="0">
                <a:solidFill>
                  <a:srgbClr val="FFFB00"/>
                </a:solidFill>
              </a:rPr>
              <a:t>0985-468766</a:t>
            </a:r>
          </a:p>
        </p:txBody>
      </p:sp>
      <p:pic>
        <p:nvPicPr>
          <p:cNvPr id="146" name="內容版面配置區 4" descr="內容版面配置區 4"/>
          <p:cNvPicPr>
            <a:picLocks noChangeAspect="1"/>
          </p:cNvPicPr>
          <p:nvPr/>
        </p:nvPicPr>
        <p:blipFill>
          <a:blip r:embed="rId2" cstate="print">
            <a:extLst/>
          </a:blip>
          <a:srcRect b="15826"/>
          <a:stretch>
            <a:fillRect/>
          </a:stretch>
        </p:blipFill>
        <p:spPr>
          <a:xfrm rot="262910">
            <a:off x="3511958" y="700904"/>
            <a:ext cx="4230886" cy="2376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圖片 4" descr="圖片 4"/>
          <p:cNvPicPr>
            <a:picLocks noChangeAspect="1"/>
          </p:cNvPicPr>
          <p:nvPr/>
        </p:nvPicPr>
        <p:blipFill>
          <a:blip r:embed="rId3" cstate="print">
            <a:extLst/>
          </a:blip>
          <a:srcRect l="10441" t="8417" b="6605"/>
          <a:stretch>
            <a:fillRect/>
          </a:stretch>
        </p:blipFill>
        <p:spPr>
          <a:xfrm rot="21185576">
            <a:off x="3621171" y="3258825"/>
            <a:ext cx="4245591" cy="2685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內容版面配置區 6" descr="內容版面配置區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472919">
            <a:off x="7434240" y="3072882"/>
            <a:ext cx="4316646" cy="2873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內容版面配置區 4" descr="內容版面配置區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21150646">
            <a:off x="7836506" y="540603"/>
            <a:ext cx="4046278" cy="2697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框架">
  <a:themeElements>
    <a:clrScheme name="框架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00FF"/>
      </a:hlink>
      <a:folHlink>
        <a:srgbClr val="FF00FF"/>
      </a:folHlink>
    </a:clrScheme>
    <a:fontScheme name="框架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框架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框架">
  <a:themeElements>
    <a:clrScheme name="框架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00FF"/>
      </a:hlink>
      <a:folHlink>
        <a:srgbClr val="FF00FF"/>
      </a:folHlink>
    </a:clrScheme>
    <a:fontScheme name="框架">
      <a:majorFont>
        <a:latin typeface="Corbel"/>
        <a:ea typeface="Corbel"/>
        <a:cs typeface="Corbel"/>
      </a:majorFont>
      <a:minorFont>
        <a:latin typeface="Helvetica"/>
        <a:ea typeface="Helvetica"/>
        <a:cs typeface="Helvetica"/>
      </a:minorFont>
    </a:fontScheme>
    <a:fmtScheme name="框架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自訂</PresentationFormat>
  <Paragraphs>12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框架</vt:lpstr>
      <vt:lpstr>前鋒戰鬥營</vt:lpstr>
      <vt:lpstr>招訓規劃</vt:lpstr>
      <vt:lpstr>課程介紹 第一天： 馬祖新村眷村巡禮  第二天： 戰場抗壓體驗 戰車模擬組合訓練館體驗  第三天： 雲豹甲車試乘 T91步槍實彈射擊體驗  第四天： 復仇者飛彈車陳展 雷霆2000多管火箭車陳展 M110自走砲車底火試拉 </vt:lpstr>
      <vt:lpstr>聯絡方式：  軍團承辦人： 簡廷哲上尉 0972-707057 21砲指部政綜科： 03-4500753 承辦人： 侯凱議上尉 0982-617007 營隊大輔陳永清少校 0985-468766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前鋒戰鬥營</dc:title>
  <cp:lastModifiedBy>judy</cp:lastModifiedBy>
  <cp:revision>1</cp:revision>
  <dcterms:modified xsi:type="dcterms:W3CDTF">2019-05-20T11:02:01Z</dcterms:modified>
</cp:coreProperties>
</file>